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37"/>
  </p:notesMasterIdLst>
  <p:handoutMasterIdLst>
    <p:handoutMasterId r:id="rId38"/>
  </p:handoutMasterIdLst>
  <p:sldIdLst>
    <p:sldId id="301" r:id="rId3"/>
    <p:sldId id="307" r:id="rId4"/>
    <p:sldId id="308"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7" r:id="rId24"/>
    <p:sldId id="328" r:id="rId25"/>
    <p:sldId id="329" r:id="rId26"/>
    <p:sldId id="330" r:id="rId27"/>
    <p:sldId id="331" r:id="rId28"/>
    <p:sldId id="332" r:id="rId29"/>
    <p:sldId id="333" r:id="rId30"/>
    <p:sldId id="334" r:id="rId31"/>
    <p:sldId id="335" r:id="rId32"/>
    <p:sldId id="336" r:id="rId33"/>
    <p:sldId id="337" r:id="rId34"/>
    <p:sldId id="338" r:id="rId35"/>
    <p:sldId id="305" r:id="rId3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56" autoAdjust="0"/>
    <p:restoredTop sz="86314" autoAdjust="0"/>
  </p:normalViewPr>
  <p:slideViewPr>
    <p:cSldViewPr snapToGrid="0" snapToObjects="1">
      <p:cViewPr varScale="1">
        <p:scale>
          <a:sx n="96" d="100"/>
          <a:sy n="96" d="100"/>
        </p:scale>
        <p:origin x="68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ommentAuthors" Target="commentAuthor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3/22/2018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smtClean="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smtClean="0">
                <a:solidFill>
                  <a:schemeClr val="dk1"/>
                </a:solidFill>
                <a:latin typeface="Arial"/>
                <a:ea typeface="Arial"/>
                <a:cs typeface="Arial"/>
                <a:sym typeface="Arial"/>
              </a:rPr>
              <a:t>1) MathType Plugin</a:t>
            </a:r>
          </a:p>
          <a:p>
            <a:r>
              <a:rPr lang="en-US" sz="1200" b="0" i="0" u="none" strike="noStrike" kern="1200" cap="none" dirty="0" smtClean="0">
                <a:solidFill>
                  <a:schemeClr val="dk1"/>
                </a:solidFill>
                <a:latin typeface="Arial"/>
                <a:ea typeface="Arial"/>
                <a:cs typeface="Arial"/>
                <a:sym typeface="Arial"/>
              </a:rPr>
              <a:t>2) Math Player (free versions available)</a:t>
            </a:r>
          </a:p>
          <a:p>
            <a:r>
              <a:rPr lang="en-US" sz="1200" b="0" i="0" u="none" strike="noStrike" kern="1200" cap="none" dirty="0" smtClean="0">
                <a:solidFill>
                  <a:schemeClr val="dk1"/>
                </a:solidFill>
                <a:latin typeface="Arial"/>
                <a:ea typeface="Arial"/>
                <a:cs typeface="Arial"/>
                <a:sym typeface="Arial"/>
              </a:rPr>
              <a:t>3) NVDA Reader (free versions available)</a:t>
            </a:r>
            <a:endParaRPr lang="en-US" dirty="0" smtClean="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4" name="TextBox 13"/>
          <p:cNvSpPr txBox="1"/>
          <p:nvPr userDrawn="1"/>
        </p:nvSpPr>
        <p:spPr>
          <a:xfrm>
            <a:off x="1600200" y="6429345"/>
            <a:ext cx="7162800" cy="276999"/>
          </a:xfrm>
          <a:prstGeom prst="rect">
            <a:avLst/>
          </a:prstGeom>
          <a:noFill/>
        </p:spPr>
        <p:txBody>
          <a:bodyPr wrap="square" rtlCol="0">
            <a:spAutoFit/>
          </a:bodyPr>
          <a:lstStyle/>
          <a:p>
            <a:pPr algn="r">
              <a:buClrTx/>
              <a:defRPr/>
            </a:pPr>
            <a:r>
              <a:rPr lang="en-US" altLang="en-US" sz="1200" dirty="0" smtClean="0">
                <a:latin typeface="Verdana" panose="020B0604030504040204" pitchFamily="34" charset="0"/>
                <a:ea typeface="Verdana" panose="020B0604030504040204" pitchFamily="34" charset="0"/>
                <a:cs typeface="Verdana" panose="020B0604030504040204" pitchFamily="34" charset="0"/>
              </a:rPr>
              <a:t>Copyright © 2016, 2013, 2010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2431551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3/22/2018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20" name="Text Placeholder 17"/>
          <p:cNvSpPr>
            <a:spLocks noGrp="1"/>
          </p:cNvSpPr>
          <p:nvPr>
            <p:ph type="body" sz="quarter" idx="16" hasCustomPrompt="1"/>
          </p:nvPr>
        </p:nvSpPr>
        <p:spPr>
          <a:xfrm>
            <a:off x="3048000" y="6529254"/>
            <a:ext cx="5867400" cy="187537"/>
          </a:xfrm>
        </p:spPr>
        <p:txBody>
          <a:bodyPr/>
          <a:lstStyle>
            <a:lvl1pPr marL="0" indent="0" algn="r">
              <a:buNone/>
              <a:defRPr sz="800" baseline="0"/>
            </a:lvl1pPr>
          </a:lstStyle>
          <a:p>
            <a:pPr lvl="0"/>
            <a:r>
              <a:rPr lang="en-US" dirty="0" smtClean="0"/>
              <a:t>Click to add copyright line</a:t>
            </a:r>
            <a:endParaRPr lang="en-IN"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2305022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baseline="0">
                <a:solidFill>
                  <a:schemeClr val="accent1"/>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chemeClr val="accent1"/>
              </a:buClr>
              <a:buSzPct val="100000"/>
              <a:defRPr/>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9" name="Date Placeholder 3"/>
          <p:cNvSpPr>
            <a:spLocks noGrp="1"/>
          </p:cNvSpPr>
          <p:nvPr>
            <p:ph type="dt" sz="half" idx="10"/>
          </p:nvPr>
        </p:nvSpPr>
        <p:spPr>
          <a:xfrm>
            <a:off x="6335713" y="113072"/>
            <a:ext cx="2133600" cy="182880"/>
          </a:xfrm>
        </p:spPr>
        <p:txBody>
          <a:bodyPr/>
          <a:lstStyle/>
          <a:p>
            <a:fld id="{891838CE-430E-45DE-B6AA-42DD655BB05E}" type="datetime1">
              <a:rPr lang="en-US" smtClean="0"/>
              <a:t>3/22/2018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8589649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a:solidFill>
                  <a:srgbClr val="3399B5"/>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524156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smtClean="0"/>
              <a:t>Click to add figure number and title</a:t>
            </a:r>
            <a:endParaRPr lang="en-US" dirty="0"/>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smtClean="0"/>
              <a:t>Click to add caption</a:t>
            </a:r>
            <a:endParaRPr lang="en-US" dirty="0"/>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3/22/2018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9" name="Picture 8"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4" name="TextBox 13"/>
          <p:cNvSpPr txBox="1"/>
          <p:nvPr userDrawn="1"/>
        </p:nvSpPr>
        <p:spPr>
          <a:xfrm>
            <a:off x="1600200" y="6429345"/>
            <a:ext cx="7162800" cy="276999"/>
          </a:xfrm>
          <a:prstGeom prst="rect">
            <a:avLst/>
          </a:prstGeom>
          <a:noFill/>
        </p:spPr>
        <p:txBody>
          <a:bodyPr wrap="square" rtlCol="0">
            <a:spAutoFit/>
          </a:bodyPr>
          <a:lstStyle/>
          <a:p>
            <a:pPr algn="r">
              <a:buClrTx/>
              <a:defRPr/>
            </a:pPr>
            <a:r>
              <a:rPr lang="en-US" altLang="en-US" sz="1200" dirty="0" smtClean="0">
                <a:latin typeface="Verdana" panose="020B0604030504040204" pitchFamily="34" charset="0"/>
                <a:ea typeface="Verdana" panose="020B0604030504040204" pitchFamily="34" charset="0"/>
                <a:cs typeface="Verdana" panose="020B0604030504040204" pitchFamily="34" charset="0"/>
              </a:rPr>
              <a:t>Copyright © 2016, 2013, 2010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40544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832AD23-A511-424E-9DD2-B8CE2D237B20}" type="datetime1">
              <a:rPr lang="en-US" smtClean="0"/>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342578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1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3/22/2018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53605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1752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Content Placeholder 2"/>
          <p:cNvSpPr>
            <a:spLocks noGrp="1"/>
          </p:cNvSpPr>
          <p:nvPr>
            <p:ph idx="13"/>
          </p:nvPr>
        </p:nvSpPr>
        <p:spPr>
          <a:xfrm>
            <a:off x="457200" y="3733800"/>
            <a:ext cx="8229600" cy="1752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20133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3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91933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Content Placeholder 2"/>
          <p:cNvSpPr>
            <a:spLocks noGrp="1"/>
          </p:cNvSpPr>
          <p:nvPr>
            <p:ph idx="13"/>
          </p:nvPr>
        </p:nvSpPr>
        <p:spPr>
          <a:xfrm>
            <a:off x="473720" y="2807084"/>
            <a:ext cx="8229600" cy="91933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idx="14"/>
          </p:nvPr>
        </p:nvSpPr>
        <p:spPr>
          <a:xfrm>
            <a:off x="473720" y="4013968"/>
            <a:ext cx="8229600" cy="91933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21440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Content Placeholder 2"/>
          <p:cNvSpPr>
            <a:spLocks noGrp="1"/>
          </p:cNvSpPr>
          <p:nvPr>
            <p:ph idx="13"/>
          </p:nvPr>
        </p:nvSpPr>
        <p:spPr>
          <a:xfrm>
            <a:off x="473720" y="2641680"/>
            <a:ext cx="82296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idx="14"/>
          </p:nvPr>
        </p:nvSpPr>
        <p:spPr>
          <a:xfrm>
            <a:off x="457200" y="3683160"/>
            <a:ext cx="82296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5"/>
          </p:nvPr>
        </p:nvSpPr>
        <p:spPr>
          <a:xfrm>
            <a:off x="457200" y="4724640"/>
            <a:ext cx="82296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0570403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5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4478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idx="13"/>
          </p:nvPr>
        </p:nvSpPr>
        <p:spPr>
          <a:xfrm>
            <a:off x="457200" y="2286000"/>
            <a:ext cx="82296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8229600" cy="570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5"/>
          </p:nvPr>
        </p:nvSpPr>
        <p:spPr>
          <a:xfrm>
            <a:off x="457200" y="3733800"/>
            <a:ext cx="35052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Content Placeholder 13"/>
          <p:cNvSpPr>
            <a:spLocks noGrp="1"/>
          </p:cNvSpPr>
          <p:nvPr>
            <p:ph sz="quarter" idx="17"/>
          </p:nvPr>
        </p:nvSpPr>
        <p:spPr>
          <a:xfrm>
            <a:off x="457200" y="4876800"/>
            <a:ext cx="3505200"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7783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6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4478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idx="13"/>
          </p:nvPr>
        </p:nvSpPr>
        <p:spPr>
          <a:xfrm>
            <a:off x="457200" y="2286000"/>
            <a:ext cx="82296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8229600" cy="570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5"/>
          </p:nvPr>
        </p:nvSpPr>
        <p:spPr>
          <a:xfrm>
            <a:off x="457200" y="3733800"/>
            <a:ext cx="35052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16"/>
          </p:nvPr>
        </p:nvSpPr>
        <p:spPr>
          <a:xfrm>
            <a:off x="4343400" y="3733800"/>
            <a:ext cx="3886200"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Content Placeholder 13"/>
          <p:cNvSpPr>
            <a:spLocks noGrp="1"/>
          </p:cNvSpPr>
          <p:nvPr>
            <p:ph sz="quarter" idx="17"/>
          </p:nvPr>
        </p:nvSpPr>
        <p:spPr>
          <a:xfrm>
            <a:off x="457200" y="4876800"/>
            <a:ext cx="3505200"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9279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7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4478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idx="13"/>
          </p:nvPr>
        </p:nvSpPr>
        <p:spPr>
          <a:xfrm>
            <a:off x="457200" y="2286000"/>
            <a:ext cx="82296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8229600" cy="570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5"/>
          </p:nvPr>
        </p:nvSpPr>
        <p:spPr>
          <a:xfrm>
            <a:off x="457200" y="3733800"/>
            <a:ext cx="35052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16"/>
          </p:nvPr>
        </p:nvSpPr>
        <p:spPr>
          <a:xfrm>
            <a:off x="4343400" y="3733800"/>
            <a:ext cx="3886200"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Content Placeholder 13"/>
          <p:cNvSpPr>
            <a:spLocks noGrp="1"/>
          </p:cNvSpPr>
          <p:nvPr>
            <p:ph sz="quarter" idx="17"/>
          </p:nvPr>
        </p:nvSpPr>
        <p:spPr>
          <a:xfrm>
            <a:off x="457200" y="4876800"/>
            <a:ext cx="3505200"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3"/>
          <p:cNvSpPr>
            <a:spLocks noGrp="1"/>
          </p:cNvSpPr>
          <p:nvPr>
            <p:ph sz="quarter" idx="18"/>
          </p:nvPr>
        </p:nvSpPr>
        <p:spPr>
          <a:xfrm>
            <a:off x="4343400" y="4874552"/>
            <a:ext cx="3886200"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3750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8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5"/>
          </p:nvPr>
        </p:nvSpPr>
        <p:spPr>
          <a:xfrm>
            <a:off x="457200" y="3733800"/>
            <a:ext cx="35052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16"/>
          </p:nvPr>
        </p:nvSpPr>
        <p:spPr>
          <a:xfrm>
            <a:off x="4343400" y="3733800"/>
            <a:ext cx="3886200"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Content Placeholder 13"/>
          <p:cNvSpPr>
            <a:spLocks noGrp="1"/>
          </p:cNvSpPr>
          <p:nvPr>
            <p:ph sz="quarter" idx="17"/>
          </p:nvPr>
        </p:nvSpPr>
        <p:spPr>
          <a:xfrm>
            <a:off x="457200" y="4876800"/>
            <a:ext cx="3505200"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3"/>
          <p:cNvSpPr>
            <a:spLocks noGrp="1"/>
          </p:cNvSpPr>
          <p:nvPr>
            <p:ph sz="quarter" idx="18"/>
          </p:nvPr>
        </p:nvSpPr>
        <p:spPr>
          <a:xfrm>
            <a:off x="4343400" y="4874552"/>
            <a:ext cx="3886200" cy="990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9"/>
          </p:nvPr>
        </p:nvSpPr>
        <p:spPr>
          <a:xfrm>
            <a:off x="4343400" y="1494526"/>
            <a:ext cx="3886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87686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9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5"/>
          </p:nvPr>
        </p:nvSpPr>
        <p:spPr>
          <a:xfrm>
            <a:off x="457200" y="3733800"/>
            <a:ext cx="35052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16"/>
          </p:nvPr>
        </p:nvSpPr>
        <p:spPr>
          <a:xfrm>
            <a:off x="4343400" y="3733800"/>
            <a:ext cx="3886200"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Content Placeholder 13"/>
          <p:cNvSpPr>
            <a:spLocks noGrp="1"/>
          </p:cNvSpPr>
          <p:nvPr>
            <p:ph sz="quarter" idx="17"/>
          </p:nvPr>
        </p:nvSpPr>
        <p:spPr>
          <a:xfrm>
            <a:off x="457200" y="4876800"/>
            <a:ext cx="3505200"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3"/>
          <p:cNvSpPr>
            <a:spLocks noGrp="1"/>
          </p:cNvSpPr>
          <p:nvPr>
            <p:ph sz="quarter" idx="18"/>
          </p:nvPr>
        </p:nvSpPr>
        <p:spPr>
          <a:xfrm>
            <a:off x="4343400" y="4874552"/>
            <a:ext cx="3886200" cy="990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9"/>
          </p:nvPr>
        </p:nvSpPr>
        <p:spPr>
          <a:xfrm>
            <a:off x="4343400" y="1494526"/>
            <a:ext cx="3886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20"/>
          </p:nvPr>
        </p:nvSpPr>
        <p:spPr>
          <a:xfrm>
            <a:off x="4343399" y="2286000"/>
            <a:ext cx="3865157"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035231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10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5"/>
          </p:nvPr>
        </p:nvSpPr>
        <p:spPr>
          <a:xfrm>
            <a:off x="457200" y="3733800"/>
            <a:ext cx="35052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16"/>
          </p:nvPr>
        </p:nvSpPr>
        <p:spPr>
          <a:xfrm>
            <a:off x="4343400" y="3733800"/>
            <a:ext cx="3886200"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Content Placeholder 13"/>
          <p:cNvSpPr>
            <a:spLocks noGrp="1"/>
          </p:cNvSpPr>
          <p:nvPr>
            <p:ph sz="quarter" idx="17"/>
          </p:nvPr>
        </p:nvSpPr>
        <p:spPr>
          <a:xfrm>
            <a:off x="457200" y="4876800"/>
            <a:ext cx="3505200"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3"/>
          <p:cNvSpPr>
            <a:spLocks noGrp="1"/>
          </p:cNvSpPr>
          <p:nvPr>
            <p:ph sz="quarter" idx="18"/>
          </p:nvPr>
        </p:nvSpPr>
        <p:spPr>
          <a:xfrm>
            <a:off x="4343400" y="4874552"/>
            <a:ext cx="3886200" cy="990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9"/>
          </p:nvPr>
        </p:nvSpPr>
        <p:spPr>
          <a:xfrm>
            <a:off x="4343400" y="1494526"/>
            <a:ext cx="3886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20"/>
          </p:nvPr>
        </p:nvSpPr>
        <p:spPr>
          <a:xfrm>
            <a:off x="4343399" y="2286000"/>
            <a:ext cx="3865157"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idx="21"/>
          </p:nvPr>
        </p:nvSpPr>
        <p:spPr>
          <a:xfrm>
            <a:off x="4343400" y="3045349"/>
            <a:ext cx="3886200" cy="5827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946053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11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5"/>
          </p:nvPr>
        </p:nvSpPr>
        <p:spPr>
          <a:xfrm>
            <a:off x="457200" y="3733800"/>
            <a:ext cx="35052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16"/>
          </p:nvPr>
        </p:nvSpPr>
        <p:spPr>
          <a:xfrm>
            <a:off x="4343400" y="3733800"/>
            <a:ext cx="3886200" cy="55929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13"/>
          <p:cNvSpPr>
            <a:spLocks noGrp="1"/>
          </p:cNvSpPr>
          <p:nvPr>
            <p:ph sz="quarter" idx="17"/>
          </p:nvPr>
        </p:nvSpPr>
        <p:spPr>
          <a:xfrm>
            <a:off x="457200" y="4876800"/>
            <a:ext cx="3505200" cy="99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3"/>
          <p:cNvSpPr>
            <a:spLocks noGrp="1"/>
          </p:cNvSpPr>
          <p:nvPr>
            <p:ph sz="quarter" idx="18"/>
          </p:nvPr>
        </p:nvSpPr>
        <p:spPr>
          <a:xfrm>
            <a:off x="4376204" y="4473387"/>
            <a:ext cx="3886200" cy="5061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9"/>
          </p:nvPr>
        </p:nvSpPr>
        <p:spPr>
          <a:xfrm>
            <a:off x="4343400" y="1494526"/>
            <a:ext cx="3886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20"/>
          </p:nvPr>
        </p:nvSpPr>
        <p:spPr>
          <a:xfrm>
            <a:off x="4343399" y="2286000"/>
            <a:ext cx="3865157"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idx="21"/>
          </p:nvPr>
        </p:nvSpPr>
        <p:spPr>
          <a:xfrm>
            <a:off x="4343400" y="3045349"/>
            <a:ext cx="3886200" cy="5827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13"/>
          <p:cNvSpPr>
            <a:spLocks noGrp="1"/>
          </p:cNvSpPr>
          <p:nvPr>
            <p:ph sz="quarter" idx="22"/>
          </p:nvPr>
        </p:nvSpPr>
        <p:spPr>
          <a:xfrm>
            <a:off x="4392613" y="5159852"/>
            <a:ext cx="3886200" cy="5061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56944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12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16"/>
          </p:nvPr>
        </p:nvSpPr>
        <p:spPr>
          <a:xfrm>
            <a:off x="4343400" y="3733800"/>
            <a:ext cx="3886200" cy="55929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3"/>
          <p:cNvSpPr>
            <a:spLocks noGrp="1"/>
          </p:cNvSpPr>
          <p:nvPr>
            <p:ph sz="quarter" idx="18"/>
          </p:nvPr>
        </p:nvSpPr>
        <p:spPr>
          <a:xfrm>
            <a:off x="4376204" y="4473387"/>
            <a:ext cx="3886200" cy="5061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9"/>
          </p:nvPr>
        </p:nvSpPr>
        <p:spPr>
          <a:xfrm>
            <a:off x="4343400" y="1494526"/>
            <a:ext cx="3886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20"/>
          </p:nvPr>
        </p:nvSpPr>
        <p:spPr>
          <a:xfrm>
            <a:off x="4343399" y="2286000"/>
            <a:ext cx="3865157"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idx="21"/>
          </p:nvPr>
        </p:nvSpPr>
        <p:spPr>
          <a:xfrm>
            <a:off x="4343400" y="3045349"/>
            <a:ext cx="3886200" cy="5827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13"/>
          <p:cNvSpPr>
            <a:spLocks noGrp="1"/>
          </p:cNvSpPr>
          <p:nvPr>
            <p:ph sz="quarter" idx="22"/>
          </p:nvPr>
        </p:nvSpPr>
        <p:spPr>
          <a:xfrm>
            <a:off x="4392613" y="5159852"/>
            <a:ext cx="3886200" cy="5061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11"/>
          <p:cNvSpPr>
            <a:spLocks noGrp="1"/>
          </p:cNvSpPr>
          <p:nvPr>
            <p:ph sz="quarter" idx="23"/>
          </p:nvPr>
        </p:nvSpPr>
        <p:spPr>
          <a:xfrm>
            <a:off x="457200" y="3830925"/>
            <a:ext cx="3472396" cy="55929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Content Placeholder 13"/>
          <p:cNvSpPr>
            <a:spLocks noGrp="1"/>
          </p:cNvSpPr>
          <p:nvPr>
            <p:ph sz="quarter" idx="24"/>
          </p:nvPr>
        </p:nvSpPr>
        <p:spPr>
          <a:xfrm>
            <a:off x="490004" y="4570512"/>
            <a:ext cx="3472396" cy="5061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13"/>
          <p:cNvSpPr>
            <a:spLocks noGrp="1"/>
          </p:cNvSpPr>
          <p:nvPr>
            <p:ph sz="quarter" idx="25"/>
          </p:nvPr>
        </p:nvSpPr>
        <p:spPr>
          <a:xfrm>
            <a:off x="506413" y="5256977"/>
            <a:ext cx="3472396" cy="5061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65531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a:p>
            <a:pPr lvl="1"/>
            <a:endParaRPr lang="en-IN" dirty="0" smtClean="0"/>
          </a:p>
          <a:p>
            <a:pPr lvl="2"/>
            <a:endParaRPr lang="en-IN" dirty="0" smtClean="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13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16"/>
          </p:nvPr>
        </p:nvSpPr>
        <p:spPr>
          <a:xfrm>
            <a:off x="4343400" y="3081267"/>
            <a:ext cx="3886200" cy="27817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3"/>
          <p:cNvSpPr>
            <a:spLocks noGrp="1"/>
          </p:cNvSpPr>
          <p:nvPr>
            <p:ph sz="quarter" idx="18"/>
          </p:nvPr>
        </p:nvSpPr>
        <p:spPr>
          <a:xfrm>
            <a:off x="4332878" y="3626139"/>
            <a:ext cx="3886200" cy="25175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9"/>
          </p:nvPr>
        </p:nvSpPr>
        <p:spPr>
          <a:xfrm>
            <a:off x="4343400" y="1494526"/>
            <a:ext cx="3886200" cy="303198"/>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20"/>
          </p:nvPr>
        </p:nvSpPr>
        <p:spPr>
          <a:xfrm>
            <a:off x="4353921" y="1979598"/>
            <a:ext cx="3865157" cy="303198"/>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idx="21"/>
          </p:nvPr>
        </p:nvSpPr>
        <p:spPr>
          <a:xfrm>
            <a:off x="4343400" y="2537829"/>
            <a:ext cx="3886200" cy="28985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13"/>
          <p:cNvSpPr>
            <a:spLocks noGrp="1"/>
          </p:cNvSpPr>
          <p:nvPr>
            <p:ph sz="quarter" idx="22"/>
          </p:nvPr>
        </p:nvSpPr>
        <p:spPr>
          <a:xfrm>
            <a:off x="4332878" y="4065083"/>
            <a:ext cx="3886200" cy="26634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11"/>
          <p:cNvSpPr>
            <a:spLocks noGrp="1"/>
          </p:cNvSpPr>
          <p:nvPr>
            <p:ph sz="quarter" idx="23"/>
          </p:nvPr>
        </p:nvSpPr>
        <p:spPr>
          <a:xfrm>
            <a:off x="457200" y="3830925"/>
            <a:ext cx="3472396" cy="55929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Content Placeholder 13"/>
          <p:cNvSpPr>
            <a:spLocks noGrp="1"/>
          </p:cNvSpPr>
          <p:nvPr>
            <p:ph sz="quarter" idx="24"/>
          </p:nvPr>
        </p:nvSpPr>
        <p:spPr>
          <a:xfrm>
            <a:off x="490004" y="4570512"/>
            <a:ext cx="3472396" cy="5061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13"/>
          <p:cNvSpPr>
            <a:spLocks noGrp="1"/>
          </p:cNvSpPr>
          <p:nvPr>
            <p:ph sz="quarter" idx="25"/>
          </p:nvPr>
        </p:nvSpPr>
        <p:spPr>
          <a:xfrm>
            <a:off x="506413" y="5256977"/>
            <a:ext cx="3472396" cy="5061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Content Placeholder 11"/>
          <p:cNvSpPr>
            <a:spLocks noGrp="1"/>
          </p:cNvSpPr>
          <p:nvPr>
            <p:ph sz="quarter" idx="26"/>
          </p:nvPr>
        </p:nvSpPr>
        <p:spPr>
          <a:xfrm>
            <a:off x="4336752" y="4520930"/>
            <a:ext cx="3886200" cy="27817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57490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1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16"/>
          </p:nvPr>
        </p:nvSpPr>
        <p:spPr>
          <a:xfrm>
            <a:off x="4343400" y="3081267"/>
            <a:ext cx="3886200" cy="27817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3"/>
          <p:cNvSpPr>
            <a:spLocks noGrp="1"/>
          </p:cNvSpPr>
          <p:nvPr>
            <p:ph sz="quarter" idx="18"/>
          </p:nvPr>
        </p:nvSpPr>
        <p:spPr>
          <a:xfrm>
            <a:off x="4332878" y="3626139"/>
            <a:ext cx="3886200" cy="25175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9"/>
          </p:nvPr>
        </p:nvSpPr>
        <p:spPr>
          <a:xfrm>
            <a:off x="4343400" y="1494526"/>
            <a:ext cx="3886200" cy="303198"/>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20"/>
          </p:nvPr>
        </p:nvSpPr>
        <p:spPr>
          <a:xfrm>
            <a:off x="4353921" y="1979598"/>
            <a:ext cx="3865157" cy="303198"/>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idx="21"/>
          </p:nvPr>
        </p:nvSpPr>
        <p:spPr>
          <a:xfrm>
            <a:off x="4343400" y="2537829"/>
            <a:ext cx="3886200" cy="28985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13"/>
          <p:cNvSpPr>
            <a:spLocks noGrp="1"/>
          </p:cNvSpPr>
          <p:nvPr>
            <p:ph sz="quarter" idx="22"/>
          </p:nvPr>
        </p:nvSpPr>
        <p:spPr>
          <a:xfrm>
            <a:off x="4332878" y="4065083"/>
            <a:ext cx="3886200" cy="26634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11"/>
          <p:cNvSpPr>
            <a:spLocks noGrp="1"/>
          </p:cNvSpPr>
          <p:nvPr>
            <p:ph sz="quarter" idx="23"/>
          </p:nvPr>
        </p:nvSpPr>
        <p:spPr>
          <a:xfrm>
            <a:off x="457200" y="3830925"/>
            <a:ext cx="3472396" cy="55929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Content Placeholder 13"/>
          <p:cNvSpPr>
            <a:spLocks noGrp="1"/>
          </p:cNvSpPr>
          <p:nvPr>
            <p:ph sz="quarter" idx="24"/>
          </p:nvPr>
        </p:nvSpPr>
        <p:spPr>
          <a:xfrm>
            <a:off x="490004" y="4570512"/>
            <a:ext cx="3472396" cy="5061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13"/>
          <p:cNvSpPr>
            <a:spLocks noGrp="1"/>
          </p:cNvSpPr>
          <p:nvPr>
            <p:ph sz="quarter" idx="25"/>
          </p:nvPr>
        </p:nvSpPr>
        <p:spPr>
          <a:xfrm>
            <a:off x="506413" y="5256977"/>
            <a:ext cx="3472396" cy="5061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Content Placeholder 11"/>
          <p:cNvSpPr>
            <a:spLocks noGrp="1"/>
          </p:cNvSpPr>
          <p:nvPr>
            <p:ph sz="quarter" idx="26"/>
          </p:nvPr>
        </p:nvSpPr>
        <p:spPr>
          <a:xfrm>
            <a:off x="4336752" y="4520930"/>
            <a:ext cx="3886200" cy="27817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Content Placeholder 13"/>
          <p:cNvSpPr>
            <a:spLocks noGrp="1"/>
          </p:cNvSpPr>
          <p:nvPr>
            <p:ph sz="quarter" idx="27"/>
          </p:nvPr>
        </p:nvSpPr>
        <p:spPr>
          <a:xfrm>
            <a:off x="4326230" y="5065802"/>
            <a:ext cx="3886200" cy="25175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80660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15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447801"/>
            <a:ext cx="35052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idx="13"/>
          </p:nvPr>
        </p:nvSpPr>
        <p:spPr>
          <a:xfrm>
            <a:off x="457200" y="2286000"/>
            <a:ext cx="3505200" cy="5635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048000"/>
            <a:ext cx="3505200" cy="570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16"/>
          </p:nvPr>
        </p:nvSpPr>
        <p:spPr>
          <a:xfrm>
            <a:off x="4343400" y="3081267"/>
            <a:ext cx="3886200" cy="27817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3"/>
          <p:cNvSpPr>
            <a:spLocks noGrp="1"/>
          </p:cNvSpPr>
          <p:nvPr>
            <p:ph sz="quarter" idx="18"/>
          </p:nvPr>
        </p:nvSpPr>
        <p:spPr>
          <a:xfrm>
            <a:off x="4332878" y="3626139"/>
            <a:ext cx="3886200" cy="25175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9"/>
          </p:nvPr>
        </p:nvSpPr>
        <p:spPr>
          <a:xfrm>
            <a:off x="4343400" y="1494526"/>
            <a:ext cx="3886200" cy="303198"/>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20"/>
          </p:nvPr>
        </p:nvSpPr>
        <p:spPr>
          <a:xfrm>
            <a:off x="4353921" y="1979598"/>
            <a:ext cx="3865157" cy="303198"/>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idx="21"/>
          </p:nvPr>
        </p:nvSpPr>
        <p:spPr>
          <a:xfrm>
            <a:off x="4343400" y="2537829"/>
            <a:ext cx="3886200" cy="28985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13"/>
          <p:cNvSpPr>
            <a:spLocks noGrp="1"/>
          </p:cNvSpPr>
          <p:nvPr>
            <p:ph sz="quarter" idx="22"/>
          </p:nvPr>
        </p:nvSpPr>
        <p:spPr>
          <a:xfrm>
            <a:off x="4332878" y="4065083"/>
            <a:ext cx="3886200" cy="26634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11"/>
          <p:cNvSpPr>
            <a:spLocks noGrp="1"/>
          </p:cNvSpPr>
          <p:nvPr>
            <p:ph sz="quarter" idx="23"/>
          </p:nvPr>
        </p:nvSpPr>
        <p:spPr>
          <a:xfrm>
            <a:off x="457200" y="3830925"/>
            <a:ext cx="3472396" cy="55929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Content Placeholder 13"/>
          <p:cNvSpPr>
            <a:spLocks noGrp="1"/>
          </p:cNvSpPr>
          <p:nvPr>
            <p:ph sz="quarter" idx="24"/>
          </p:nvPr>
        </p:nvSpPr>
        <p:spPr>
          <a:xfrm>
            <a:off x="490004" y="4570512"/>
            <a:ext cx="3472396" cy="5061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13"/>
          <p:cNvSpPr>
            <a:spLocks noGrp="1"/>
          </p:cNvSpPr>
          <p:nvPr>
            <p:ph sz="quarter" idx="25"/>
          </p:nvPr>
        </p:nvSpPr>
        <p:spPr>
          <a:xfrm>
            <a:off x="506413" y="5256977"/>
            <a:ext cx="3472396" cy="5061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Content Placeholder 11"/>
          <p:cNvSpPr>
            <a:spLocks noGrp="1"/>
          </p:cNvSpPr>
          <p:nvPr>
            <p:ph sz="quarter" idx="26"/>
          </p:nvPr>
        </p:nvSpPr>
        <p:spPr>
          <a:xfrm>
            <a:off x="4336752" y="4520930"/>
            <a:ext cx="3886200" cy="27817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Content Placeholder 13"/>
          <p:cNvSpPr>
            <a:spLocks noGrp="1"/>
          </p:cNvSpPr>
          <p:nvPr>
            <p:ph sz="quarter" idx="27"/>
          </p:nvPr>
        </p:nvSpPr>
        <p:spPr>
          <a:xfrm>
            <a:off x="4326230" y="5065802"/>
            <a:ext cx="3886200" cy="25175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4" name="Content Placeholder 13"/>
          <p:cNvSpPr>
            <a:spLocks noGrp="1"/>
          </p:cNvSpPr>
          <p:nvPr>
            <p:ph sz="quarter" idx="28"/>
          </p:nvPr>
        </p:nvSpPr>
        <p:spPr>
          <a:xfrm>
            <a:off x="4326230" y="5504746"/>
            <a:ext cx="3886200" cy="26634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79209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20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3/22/2018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5" name="Content Placeholder 2"/>
          <p:cNvSpPr>
            <a:spLocks noGrp="1"/>
          </p:cNvSpPr>
          <p:nvPr>
            <p:ph idx="19"/>
          </p:nvPr>
        </p:nvSpPr>
        <p:spPr>
          <a:xfrm>
            <a:off x="4790255" y="1494526"/>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20"/>
          </p:nvPr>
        </p:nvSpPr>
        <p:spPr>
          <a:xfrm>
            <a:off x="4790256" y="1861415"/>
            <a:ext cx="3886200" cy="3222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idx="21"/>
          </p:nvPr>
        </p:nvSpPr>
        <p:spPr>
          <a:xfrm>
            <a:off x="4790255" y="2283032"/>
            <a:ext cx="3886199" cy="30809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Content Placeholder 2"/>
          <p:cNvSpPr>
            <a:spLocks noGrp="1"/>
          </p:cNvSpPr>
          <p:nvPr>
            <p:ph idx="26"/>
          </p:nvPr>
        </p:nvSpPr>
        <p:spPr>
          <a:xfrm>
            <a:off x="4790255" y="2705545"/>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Content Placeholder 2"/>
          <p:cNvSpPr>
            <a:spLocks noGrp="1"/>
          </p:cNvSpPr>
          <p:nvPr>
            <p:ph idx="27"/>
          </p:nvPr>
        </p:nvSpPr>
        <p:spPr>
          <a:xfrm>
            <a:off x="4790256" y="3072434"/>
            <a:ext cx="3886200" cy="3222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4" name="Content Placeholder 2"/>
          <p:cNvSpPr>
            <a:spLocks noGrp="1"/>
          </p:cNvSpPr>
          <p:nvPr>
            <p:ph idx="28"/>
          </p:nvPr>
        </p:nvSpPr>
        <p:spPr>
          <a:xfrm>
            <a:off x="4790255" y="3494051"/>
            <a:ext cx="3886199" cy="30809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5" name="Content Placeholder 2"/>
          <p:cNvSpPr>
            <a:spLocks noGrp="1"/>
          </p:cNvSpPr>
          <p:nvPr>
            <p:ph idx="29"/>
          </p:nvPr>
        </p:nvSpPr>
        <p:spPr>
          <a:xfrm>
            <a:off x="4790255" y="3908712"/>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6" name="Content Placeholder 2"/>
          <p:cNvSpPr>
            <a:spLocks noGrp="1"/>
          </p:cNvSpPr>
          <p:nvPr>
            <p:ph idx="30"/>
          </p:nvPr>
        </p:nvSpPr>
        <p:spPr>
          <a:xfrm>
            <a:off x="4790256" y="4275601"/>
            <a:ext cx="3886200" cy="3222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7" name="Content Placeholder 2"/>
          <p:cNvSpPr>
            <a:spLocks noGrp="1"/>
          </p:cNvSpPr>
          <p:nvPr>
            <p:ph idx="31"/>
          </p:nvPr>
        </p:nvSpPr>
        <p:spPr>
          <a:xfrm>
            <a:off x="4790255" y="4697218"/>
            <a:ext cx="3886199" cy="30809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8" name="Content Placeholder 2"/>
          <p:cNvSpPr>
            <a:spLocks noGrp="1"/>
          </p:cNvSpPr>
          <p:nvPr>
            <p:ph idx="32"/>
          </p:nvPr>
        </p:nvSpPr>
        <p:spPr>
          <a:xfrm>
            <a:off x="4790255" y="5105555"/>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1" name="Content Placeholder 2"/>
          <p:cNvSpPr>
            <a:spLocks noGrp="1"/>
          </p:cNvSpPr>
          <p:nvPr>
            <p:ph idx="33"/>
          </p:nvPr>
        </p:nvSpPr>
        <p:spPr>
          <a:xfrm>
            <a:off x="457200" y="1494526"/>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2" name="Content Placeholder 2"/>
          <p:cNvSpPr>
            <a:spLocks noGrp="1"/>
          </p:cNvSpPr>
          <p:nvPr>
            <p:ph idx="34"/>
          </p:nvPr>
        </p:nvSpPr>
        <p:spPr>
          <a:xfrm>
            <a:off x="457201" y="1861415"/>
            <a:ext cx="3886200" cy="3222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3" name="Content Placeholder 2"/>
          <p:cNvSpPr>
            <a:spLocks noGrp="1"/>
          </p:cNvSpPr>
          <p:nvPr>
            <p:ph idx="35"/>
          </p:nvPr>
        </p:nvSpPr>
        <p:spPr>
          <a:xfrm>
            <a:off x="457200" y="2283032"/>
            <a:ext cx="3886199" cy="30809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4" name="Content Placeholder 2"/>
          <p:cNvSpPr>
            <a:spLocks noGrp="1"/>
          </p:cNvSpPr>
          <p:nvPr>
            <p:ph idx="36"/>
          </p:nvPr>
        </p:nvSpPr>
        <p:spPr>
          <a:xfrm>
            <a:off x="457200" y="2705545"/>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5" name="Content Placeholder 2"/>
          <p:cNvSpPr>
            <a:spLocks noGrp="1"/>
          </p:cNvSpPr>
          <p:nvPr>
            <p:ph idx="37"/>
          </p:nvPr>
        </p:nvSpPr>
        <p:spPr>
          <a:xfrm>
            <a:off x="457201" y="3072434"/>
            <a:ext cx="3886200" cy="3222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6" name="Content Placeholder 2"/>
          <p:cNvSpPr>
            <a:spLocks noGrp="1"/>
          </p:cNvSpPr>
          <p:nvPr>
            <p:ph idx="38"/>
          </p:nvPr>
        </p:nvSpPr>
        <p:spPr>
          <a:xfrm>
            <a:off x="457200" y="3494051"/>
            <a:ext cx="3886199" cy="30809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7" name="Content Placeholder 2"/>
          <p:cNvSpPr>
            <a:spLocks noGrp="1"/>
          </p:cNvSpPr>
          <p:nvPr>
            <p:ph idx="39"/>
          </p:nvPr>
        </p:nvSpPr>
        <p:spPr>
          <a:xfrm>
            <a:off x="457200" y="3908712"/>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8" name="Content Placeholder 2"/>
          <p:cNvSpPr>
            <a:spLocks noGrp="1"/>
          </p:cNvSpPr>
          <p:nvPr>
            <p:ph idx="40"/>
          </p:nvPr>
        </p:nvSpPr>
        <p:spPr>
          <a:xfrm>
            <a:off x="457201" y="4275601"/>
            <a:ext cx="3886200" cy="32227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9" name="Content Placeholder 2"/>
          <p:cNvSpPr>
            <a:spLocks noGrp="1"/>
          </p:cNvSpPr>
          <p:nvPr>
            <p:ph idx="41"/>
          </p:nvPr>
        </p:nvSpPr>
        <p:spPr>
          <a:xfrm>
            <a:off x="457200" y="4697218"/>
            <a:ext cx="3886199" cy="308097"/>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0" name="Content Placeholder 2"/>
          <p:cNvSpPr>
            <a:spLocks noGrp="1"/>
          </p:cNvSpPr>
          <p:nvPr>
            <p:ph idx="42"/>
          </p:nvPr>
        </p:nvSpPr>
        <p:spPr>
          <a:xfrm>
            <a:off x="457200" y="5105555"/>
            <a:ext cx="3886200" cy="26203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625016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3/22/2018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9" name="Picture 8"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0" name="TextBox 9"/>
          <p:cNvSpPr txBox="1"/>
          <p:nvPr userDrawn="1"/>
        </p:nvSpPr>
        <p:spPr>
          <a:xfrm>
            <a:off x="1600200" y="6429345"/>
            <a:ext cx="7162800" cy="276999"/>
          </a:xfrm>
          <a:prstGeom prst="rect">
            <a:avLst/>
          </a:prstGeom>
          <a:noFill/>
        </p:spPr>
        <p:txBody>
          <a:bodyPr wrap="square" rtlCol="0">
            <a:spAutoFit/>
          </a:bodyPr>
          <a:lstStyle/>
          <a:p>
            <a:pPr algn="r">
              <a:buClrTx/>
              <a:defRPr/>
            </a:pPr>
            <a:r>
              <a:rPr lang="en-US" altLang="en-US" sz="1200" dirty="0" smtClean="0">
                <a:latin typeface="Verdana" panose="020B0604030504040204" pitchFamily="34" charset="0"/>
                <a:ea typeface="Verdana" panose="020B0604030504040204" pitchFamily="34" charset="0"/>
                <a:cs typeface="Verdana" panose="020B0604030504040204" pitchFamily="34" charset="0"/>
              </a:rPr>
              <a:t>Copyright © 2016, 2013, 2010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0111596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endParaRPr lang="en-US"/>
          </a:p>
        </p:txBody>
      </p:sp>
      <p:sp>
        <p:nvSpPr>
          <p:cNvPr id="3" name="Date Placeholder 2"/>
          <p:cNvSpPr>
            <a:spLocks noGrp="1"/>
          </p:cNvSpPr>
          <p:nvPr>
            <p:ph type="dt" idx="1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8444815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Tree>
    <p:extLst>
      <p:ext uri="{BB962C8B-B14F-4D97-AF65-F5344CB8AC3E}">
        <p14:creationId xmlns:p14="http://schemas.microsoft.com/office/powerpoint/2010/main" val="30688579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endParaRPr lang="en-US"/>
          </a:p>
        </p:txBody>
      </p:sp>
      <p:sp>
        <p:nvSpPr>
          <p:cNvPr id="3" name="Date Placeholder 2"/>
          <p:cNvSpPr>
            <a:spLocks noGrp="1"/>
          </p:cNvSpPr>
          <p:nvPr>
            <p:ph type="dt" idx="1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227709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20"/>
          </p:nvPr>
        </p:nvSpPr>
        <p:spPr>
          <a:xfrm>
            <a:off x="5503863" y="6418263"/>
            <a:ext cx="45331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4479498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endParaRP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37">
            <a:alphaModFix/>
          </a:blip>
          <a:srcRect/>
          <a:stretch/>
        </p:blipFill>
        <p:spPr>
          <a:xfrm>
            <a:off x="443972" y="6429709"/>
            <a:ext cx="917999" cy="279914"/>
          </a:xfrm>
          <a:prstGeom prst="rect">
            <a:avLst/>
          </a:prstGeom>
          <a:noFill/>
          <a:ln>
            <a:noFill/>
          </a:ln>
        </p:spPr>
      </p:pic>
      <p:sp>
        <p:nvSpPr>
          <p:cNvPr id="9" name="Text Placeholder 5"/>
          <p:cNvSpPr txBox="1">
            <a:spLocks/>
          </p:cNvSpPr>
          <p:nvPr userDrawn="1"/>
        </p:nvSpPr>
        <p:spPr>
          <a:xfrm>
            <a:off x="2670048" y="6449931"/>
            <a:ext cx="6089854" cy="231285"/>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smtClean="0">
                <a:solidFill>
                  <a:schemeClr val="tx1"/>
                </a:solidFill>
                <a:latin typeface="Verdana"/>
                <a:ea typeface="Verdana" panose="020B0604030504040204" pitchFamily="34" charset="0"/>
                <a:cs typeface="Verdana" panose="020B0604030504040204" pitchFamily="34" charset="0"/>
              </a:rPr>
              <a:t>Copyright © 2017, 2014, 2012 Pearson Education, Inc. All Rights Reserved</a:t>
            </a:r>
            <a:endParaRPr lang="en-US" altLang="en-US" sz="1200" dirty="0">
              <a:solidFill>
                <a:schemeClr val="tx1"/>
              </a:solidFill>
              <a:latin typeface="Verdana"/>
              <a:ea typeface="Verdana" panose="020B0604030504040204" pitchFamily="34" charset="0"/>
              <a:cs typeface="Verdana" panose="020B0604030504040204" pitchFamily="34" charset="0"/>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57" r:id="rId11"/>
    <p:sldLayoutId id="2147483670" r:id="rId12"/>
    <p:sldLayoutId id="2147483671" r:id="rId13"/>
    <p:sldLayoutId id="2147483672" r:id="rId14"/>
    <p:sldLayoutId id="2147483673" r:id="rId15"/>
    <p:sldLayoutId id="2147483674" r:id="rId16"/>
    <p:sldLayoutId id="2147483675" r:id="rId17"/>
    <p:sldLayoutId id="2147483676" r:id="rId18"/>
    <p:sldLayoutId id="2147483677" r:id="rId19"/>
    <p:sldLayoutId id="2147483678" r:id="rId20"/>
    <p:sldLayoutId id="2147483679" r:id="rId21"/>
    <p:sldLayoutId id="2147483680" r:id="rId22"/>
    <p:sldLayoutId id="2147483681" r:id="rId23"/>
    <p:sldLayoutId id="2147483682" r:id="rId24"/>
    <p:sldLayoutId id="2147483683" r:id="rId25"/>
    <p:sldLayoutId id="2147483684" r:id="rId26"/>
    <p:sldLayoutId id="2147483685" r:id="rId27"/>
    <p:sldLayoutId id="2147483686" r:id="rId28"/>
    <p:sldLayoutId id="2147483687" r:id="rId29"/>
    <p:sldLayoutId id="2147483688" r:id="rId30"/>
    <p:sldLayoutId id="2147483689" r:id="rId31"/>
    <p:sldLayoutId id="2147483690" r:id="rId32"/>
    <p:sldLayoutId id="2147483691" r:id="rId33"/>
    <p:sldLayoutId id="2147483692" r:id="rId34"/>
    <p:sldLayoutId id="2147483694" r:id="rId3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4">
            <a:alphaModFix/>
          </a:blip>
          <a:srcRect/>
          <a:stretch/>
        </p:blipFill>
        <p:spPr>
          <a:xfrm>
            <a:off x="443972" y="6429709"/>
            <a:ext cx="917999" cy="279914"/>
          </a:xfrm>
          <a:prstGeom prst="rect">
            <a:avLst/>
          </a:prstGeom>
          <a:noFill/>
          <a:ln>
            <a:noFill/>
          </a:ln>
        </p:spPr>
      </p:pic>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93"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6.xml"/><Relationship Id="rId1" Type="http://schemas.openxmlformats.org/officeDocument/2006/relationships/vmlDrawing" Target="../drawings/vmlDrawing1.vml"/><Relationship Id="rId6" Type="http://schemas.openxmlformats.org/officeDocument/2006/relationships/image" Target="../media/image4.jpg"/><Relationship Id="rId5" Type="http://schemas.openxmlformats.org/officeDocument/2006/relationships/image" Target="../media/image3.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oleObject" Target="../embeddings/oleObject4.bin"/><Relationship Id="rId7" Type="http://schemas.openxmlformats.org/officeDocument/2006/relationships/image" Target="../media/image20.png"/><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image" Target="../media/image19.wmf"/><Relationship Id="rId5" Type="http://schemas.openxmlformats.org/officeDocument/2006/relationships/oleObject" Target="../embeddings/oleObject5.bin"/><Relationship Id="rId4" Type="http://schemas.openxmlformats.org/officeDocument/2006/relationships/image" Target="../media/image18.wmf"/></Relationships>
</file>

<file path=ppt/slides/_rels/slide11.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oleObject" Target="../embeddings/oleObject6.bin"/><Relationship Id="rId7" Type="http://schemas.openxmlformats.org/officeDocument/2006/relationships/image" Target="../media/image23.wmf"/><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24.png"/><Relationship Id="rId4" Type="http://schemas.openxmlformats.org/officeDocument/2006/relationships/image" Target="../media/image22.wmf"/></Relationships>
</file>

<file path=ppt/slides/_rels/slide1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slideLayout" Target="../slideLayouts/slideLayout17.xml"/><Relationship Id="rId1" Type="http://schemas.openxmlformats.org/officeDocument/2006/relationships/vmlDrawing" Target="../drawings/vmlDrawing6.vml"/><Relationship Id="rId6" Type="http://schemas.openxmlformats.org/officeDocument/2006/relationships/image" Target="../media/image27.wmf"/><Relationship Id="rId5" Type="http://schemas.openxmlformats.org/officeDocument/2006/relationships/oleObject" Target="../embeddings/oleObject8.bin"/><Relationship Id="rId4" Type="http://schemas.openxmlformats.org/officeDocument/2006/relationships/image" Target="../media/image29.png"/></Relationships>
</file>

<file path=ppt/slides/_rels/slide1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20.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1.xml"/></Relationships>
</file>

<file path=ppt/slides/_rels/slide30.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png"/><Relationship Id="rId1" Type="http://schemas.openxmlformats.org/officeDocument/2006/relationships/slideLayout" Target="../slideLayouts/slideLayout20.xml"/><Relationship Id="rId4" Type="http://schemas.openxmlformats.org/officeDocument/2006/relationships/image" Target="../media/image55.png"/></Relationships>
</file>

<file path=ppt/slides/_rels/slide31.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6.png"/><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image" Target="../media/image58.png"/><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60.png"/><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2" Type="http://schemas.openxmlformats.org/officeDocument/2006/relationships/image" Target="../media/image6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0.xml"/><Relationship Id="rId1" Type="http://schemas.openxmlformats.org/officeDocument/2006/relationships/vmlDrawing" Target="../drawings/vmlDrawing3.vml"/><Relationship Id="rId5" Type="http://schemas.openxmlformats.org/officeDocument/2006/relationships/image" Target="../media/image12.png"/><Relationship Id="rId4" Type="http://schemas.openxmlformats.org/officeDocument/2006/relationships/image" Target="../media/image11.wmf"/></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57060"/>
            <a:ext cx="8363663" cy="564671"/>
          </a:xfrm>
        </p:spPr>
        <p:txBody>
          <a:bodyPr anchor="ctr"/>
          <a:lstStyle/>
          <a:p>
            <a:r>
              <a:rPr lang="en-US" dirty="0"/>
              <a:t>Starting out with </a:t>
            </a:r>
            <a:r>
              <a:rPr lang="en-US" dirty="0" smtClean="0"/>
              <a:t>Visual</a:t>
            </a:r>
            <a:endParaRPr lang="en-US" baseline="30000" dirty="0"/>
          </a:p>
        </p:txBody>
      </p:sp>
      <p:graphicFrame>
        <p:nvGraphicFramePr>
          <p:cNvPr id="9" name="Object 8" descr="c sharp registered sign"/>
          <p:cNvGraphicFramePr>
            <a:graphicFrameLocks noChangeAspect="1"/>
          </p:cNvGraphicFramePr>
          <p:nvPr>
            <p:extLst>
              <p:ext uri="{D42A27DB-BD31-4B8C-83A1-F6EECF244321}">
                <p14:modId xmlns:p14="http://schemas.microsoft.com/office/powerpoint/2010/main" val="4242616165"/>
              </p:ext>
            </p:extLst>
          </p:nvPr>
        </p:nvGraphicFramePr>
        <p:xfrm>
          <a:off x="5059144" y="595302"/>
          <a:ext cx="752206" cy="502981"/>
        </p:xfrm>
        <a:graphic>
          <a:graphicData uri="http://schemas.openxmlformats.org/presentationml/2006/ole">
            <mc:AlternateContent xmlns:mc="http://schemas.openxmlformats.org/markup-compatibility/2006">
              <mc:Choice xmlns:v="urn:schemas-microsoft-com:vml" Requires="v">
                <p:oleObj spid="_x0000_s4203" name="Equation" r:id="rId4" imgW="304560" imgH="203040" progId="Equation.DSMT4">
                  <p:embed/>
                </p:oleObj>
              </mc:Choice>
              <mc:Fallback>
                <p:oleObj name="Equation" r:id="rId4" imgW="304560" imgH="203040" progId="Equation.DSMT4">
                  <p:embed/>
                  <p:pic>
                    <p:nvPicPr>
                      <p:cNvPr id="2" name="Object 1" descr="c sharp registered sign"/>
                      <p:cNvPicPr/>
                      <p:nvPr/>
                    </p:nvPicPr>
                    <p:blipFill>
                      <a:blip r:embed="rId5"/>
                      <a:stretch>
                        <a:fillRect/>
                      </a:stretch>
                    </p:blipFill>
                    <p:spPr>
                      <a:xfrm>
                        <a:off x="5059144" y="595302"/>
                        <a:ext cx="752206" cy="502981"/>
                      </a:xfrm>
                      <a:prstGeom prst="rect">
                        <a:avLst/>
                      </a:prstGeom>
                    </p:spPr>
                  </p:pic>
                </p:oleObj>
              </mc:Fallback>
            </mc:AlternateContent>
          </a:graphicData>
        </a:graphic>
      </p:graphicFrame>
      <p:sp>
        <p:nvSpPr>
          <p:cNvPr id="3" name="Text Placeholder 2"/>
          <p:cNvSpPr>
            <a:spLocks noGrp="1"/>
          </p:cNvSpPr>
          <p:nvPr>
            <p:ph type="body" idx="1"/>
          </p:nvPr>
        </p:nvSpPr>
        <p:spPr>
          <a:xfrm>
            <a:off x="457200" y="1211110"/>
            <a:ext cx="8302702" cy="440017"/>
          </a:xfrm>
        </p:spPr>
        <p:txBody>
          <a:bodyPr/>
          <a:lstStyle/>
          <a:p>
            <a:r>
              <a:rPr lang="en-US" dirty="0" smtClean="0">
                <a:solidFill>
                  <a:schemeClr val="tx2"/>
                </a:solidFill>
                <a:latin typeface="+mn-lt"/>
              </a:rPr>
              <a:t>Fourth Edition</a:t>
            </a:r>
            <a:endParaRPr lang="en-US" dirty="0">
              <a:solidFill>
                <a:schemeClr val="tx2"/>
              </a:solidFill>
              <a:latin typeface="+mn-lt"/>
            </a:endParaRPr>
          </a:p>
        </p:txBody>
      </p:sp>
      <p:sp>
        <p:nvSpPr>
          <p:cNvPr id="4" name="Text Placeholder 3"/>
          <p:cNvSpPr>
            <a:spLocks noGrp="1"/>
          </p:cNvSpPr>
          <p:nvPr>
            <p:ph type="body" idx="2"/>
          </p:nvPr>
        </p:nvSpPr>
        <p:spPr>
          <a:xfrm>
            <a:off x="4876800" y="2285999"/>
            <a:ext cx="3657600" cy="739083"/>
          </a:xfrm>
        </p:spPr>
        <p:txBody>
          <a:bodyPr/>
          <a:lstStyle/>
          <a:p>
            <a:pPr lvl="0" algn="ctr"/>
            <a:r>
              <a:rPr lang="en-US" b="1" dirty="0" smtClean="0">
                <a:latin typeface="+mn-lt"/>
              </a:rPr>
              <a:t>Chapter 5</a:t>
            </a:r>
            <a:endParaRPr lang="en-US" b="1" dirty="0">
              <a:latin typeface="+mn-lt"/>
            </a:endParaRPr>
          </a:p>
        </p:txBody>
      </p:sp>
      <p:sp>
        <p:nvSpPr>
          <p:cNvPr id="5" name="Text Placeholder 4"/>
          <p:cNvSpPr>
            <a:spLocks noGrp="1"/>
          </p:cNvSpPr>
          <p:nvPr>
            <p:ph type="body" idx="3"/>
          </p:nvPr>
        </p:nvSpPr>
        <p:spPr>
          <a:xfrm>
            <a:off x="4876800" y="3114461"/>
            <a:ext cx="3657600" cy="802446"/>
          </a:xfrm>
        </p:spPr>
        <p:txBody>
          <a:bodyPr/>
          <a:lstStyle/>
          <a:p>
            <a:pPr algn="ctr"/>
            <a:r>
              <a:rPr lang="en-US" altLang="en-US" dirty="0">
                <a:latin typeface="+mn-lt"/>
              </a:rPr>
              <a:t>Loops, File, and </a:t>
            </a:r>
            <a:r>
              <a:rPr lang="en-US" altLang="en-US" dirty="0" smtClean="0">
                <a:latin typeface="+mn-lt"/>
              </a:rPr>
              <a:t>Random Numbers</a:t>
            </a:r>
            <a:endParaRPr lang="en-US" altLang="en-US" dirty="0">
              <a:latin typeface="+mn-lt"/>
            </a:endParaRPr>
          </a:p>
        </p:txBody>
      </p:sp>
      <p:pic>
        <p:nvPicPr>
          <p:cNvPr id="8" name="Picture 7" descr="Front cover: Starting Out With Visual C#® Fourth Edition by Gaddi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2056" y="1806237"/>
            <a:ext cx="3621420" cy="4515437"/>
          </a:xfrm>
          <a:prstGeom prst="rect">
            <a:avLst/>
          </a:prstGeom>
          <a:ln w="9525">
            <a:solidFill>
              <a:schemeClr val="tx1"/>
            </a:solidFill>
          </a:ln>
        </p:spPr>
      </p:pic>
      <p:sp>
        <p:nvSpPr>
          <p:cNvPr id="6" name="Text Placeholder 5"/>
          <p:cNvSpPr>
            <a:spLocks noGrp="1"/>
          </p:cNvSpPr>
          <p:nvPr>
            <p:ph type="body" idx="13"/>
          </p:nvPr>
        </p:nvSpPr>
        <p:spPr>
          <a:xfrm>
            <a:off x="2670048" y="6449931"/>
            <a:ext cx="6089854" cy="231285"/>
          </a:xfrm>
        </p:spPr>
        <p:txBody>
          <a:bodyPr anchor="ct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a:t>
            </a:r>
            <a:r>
              <a:rPr lang="en-US" altLang="en-US" sz="1200" dirty="0" smtClean="0">
                <a:solidFill>
                  <a:schemeClr val="tx1"/>
                </a:solidFill>
                <a:latin typeface="Verdana"/>
                <a:ea typeface="Verdana" panose="020B0604030504040204" pitchFamily="34" charset="0"/>
                <a:cs typeface="Verdana" panose="020B0604030504040204" pitchFamily="34" charset="0"/>
              </a:rPr>
              <a:t>2017, 2014, 2012 Pearson </a:t>
            </a:r>
            <a:r>
              <a:rPr lang="en-US" altLang="en-US" sz="1200" dirty="0">
                <a:solidFill>
                  <a:schemeClr val="tx1"/>
                </a:solidFill>
                <a:latin typeface="Verdana"/>
                <a:ea typeface="Verdana" panose="020B0604030504040204" pitchFamily="34" charset="0"/>
                <a:cs typeface="Verdana" panose="020B0604030504040204" pitchFamily="34" charset="0"/>
              </a:rPr>
              <a:t>Education, Inc. All Rights </a:t>
            </a:r>
            <a:r>
              <a:rPr lang="en-US" altLang="en-US" sz="1200" dirty="0" smtClean="0">
                <a:solidFill>
                  <a:schemeClr val="tx1"/>
                </a:solidFill>
                <a:latin typeface="Verdana"/>
                <a:ea typeface="Verdana" panose="020B0604030504040204" pitchFamily="34" charset="0"/>
                <a:cs typeface="Verdana" panose="020B0604030504040204" pitchFamily="34" charset="0"/>
              </a:rPr>
              <a:t>Reserved</a:t>
            </a:r>
            <a:endParaRPr lang="en-US" altLang="en-US" sz="1200" dirty="0">
              <a:solidFill>
                <a:schemeClr val="tx1"/>
              </a:solidFill>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404159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wrap="square" tIns="91425">
            <a:spAutoFit/>
          </a:bodyPr>
          <a:lstStyle/>
          <a:p>
            <a:pPr fontAlgn="base">
              <a:spcBef>
                <a:spcPct val="0"/>
              </a:spcBef>
              <a:spcAft>
                <a:spcPct val="0"/>
              </a:spcAft>
              <a:buClrTx/>
            </a:pPr>
            <a:r>
              <a:rPr lang="en-US" altLang="en-US" dirty="0" smtClean="0">
                <a:solidFill>
                  <a:schemeClr val="tx2"/>
                </a:solidFill>
                <a:latin typeface="Times New Roman" panose="02020603050405020304" pitchFamily="18" charset="0"/>
                <a:ea typeface="+mj-ea"/>
                <a:cs typeface="Arial"/>
              </a:rPr>
              <a:t>5.3 The </a:t>
            </a:r>
            <a:r>
              <a:rPr lang="en-US" altLang="en-US" sz="1400" dirty="0">
                <a:solidFill>
                  <a:schemeClr val="bg1"/>
                </a:solidFill>
                <a:latin typeface="Times New Roman" panose="02020603050405020304" pitchFamily="18" charset="0"/>
                <a:ea typeface="+mj-ea"/>
                <a:cs typeface="Arial"/>
              </a:rPr>
              <a:t>increment and </a:t>
            </a:r>
            <a:r>
              <a:rPr lang="en-US" altLang="en-US" sz="1400" dirty="0" smtClean="0">
                <a:solidFill>
                  <a:schemeClr val="bg1"/>
                </a:solidFill>
                <a:latin typeface="Times New Roman" panose="02020603050405020304" pitchFamily="18" charset="0"/>
                <a:ea typeface="+mj-ea"/>
                <a:cs typeface="Arial"/>
              </a:rPr>
              <a:t>decrement</a:t>
            </a:r>
            <a:r>
              <a:rPr lang="en-US" altLang="en-US" sz="1400" dirty="0" smtClean="0">
                <a:solidFill>
                  <a:schemeClr val="tx2"/>
                </a:solidFill>
                <a:latin typeface="Times New Roman" panose="02020603050405020304" pitchFamily="18" charset="0"/>
                <a:ea typeface="+mj-ea"/>
                <a:cs typeface="Arial"/>
              </a:rPr>
              <a:t>      </a:t>
            </a:r>
            <a:r>
              <a:rPr lang="en-US" altLang="en-US" dirty="0" smtClean="0">
                <a:solidFill>
                  <a:schemeClr val="tx2"/>
                </a:solidFill>
                <a:latin typeface="Times New Roman" panose="02020603050405020304" pitchFamily="18" charset="0"/>
                <a:cs typeface="Times New Roman" panose="02020603050405020304" pitchFamily="18" charset="0"/>
              </a:rPr>
              <a:t>Operators</a:t>
            </a:r>
            <a:endParaRPr lang="en-US" altLang="en-US" b="0" dirty="0">
              <a:solidFill>
                <a:schemeClr val="tx2"/>
              </a:solidFill>
              <a:latin typeface="Times New Roman" panose="02020603050405020304" pitchFamily="18" charset="0"/>
              <a:ea typeface="+mj-ea"/>
              <a:cs typeface="Arial"/>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890342827"/>
              </p:ext>
            </p:extLst>
          </p:nvPr>
        </p:nvGraphicFramePr>
        <p:xfrm>
          <a:off x="2029624" y="729966"/>
          <a:ext cx="2159218" cy="585553"/>
        </p:xfrm>
        <a:graphic>
          <a:graphicData uri="http://schemas.openxmlformats.org/presentationml/2006/ole">
            <mc:AlternateContent xmlns:mc="http://schemas.openxmlformats.org/markup-compatibility/2006">
              <mc:Choice xmlns:v="urn:schemas-microsoft-com:vml" Requires="v">
                <p:oleObj spid="_x0000_s2528" name="Equation" r:id="rId3" imgW="749160" imgH="203040" progId="Equation.DSMT4">
                  <p:embed/>
                </p:oleObj>
              </mc:Choice>
              <mc:Fallback>
                <p:oleObj name="Equation" r:id="rId3" imgW="749160" imgH="203040" progId="Equation.DSMT4">
                  <p:embed/>
                  <p:pic>
                    <p:nvPicPr>
                      <p:cNvPr id="0" name=""/>
                      <p:cNvPicPr/>
                      <p:nvPr/>
                    </p:nvPicPr>
                    <p:blipFill>
                      <a:blip r:embed="rId4"/>
                      <a:stretch>
                        <a:fillRect/>
                      </a:stretch>
                    </p:blipFill>
                    <p:spPr>
                      <a:xfrm>
                        <a:off x="2029624" y="729966"/>
                        <a:ext cx="2159218" cy="585553"/>
                      </a:xfrm>
                      <a:prstGeom prst="rect">
                        <a:avLst/>
                      </a:prstGeom>
                    </p:spPr>
                  </p:pic>
                </p:oleObj>
              </mc:Fallback>
            </mc:AlternateContent>
          </a:graphicData>
        </a:graphic>
      </p:graphicFrame>
      <p:sp>
        <p:nvSpPr>
          <p:cNvPr id="6" name="Text Placeholder 5"/>
          <p:cNvSpPr>
            <a:spLocks noGrp="1"/>
          </p:cNvSpPr>
          <p:nvPr>
            <p:ph type="body" idx="1"/>
          </p:nvPr>
        </p:nvSpPr>
        <p:spPr>
          <a:xfrm>
            <a:off x="457200" y="1500811"/>
            <a:ext cx="8229600" cy="677862"/>
          </a:xfrm>
        </p:spPr>
        <p:txBody>
          <a:bodyPr/>
          <a:lstStyle/>
          <a:p>
            <a:pPr marL="255651" lvl="0" indent="-255651" fontAlgn="base">
              <a:spcAft>
                <a:spcPct val="0"/>
              </a:spcAft>
              <a:buFont typeface="Arial" panose="020B0604020202020204" pitchFamily="34" charset="0"/>
              <a:buChar char="•"/>
            </a:pPr>
            <a:r>
              <a:rPr lang="en-US" altLang="en-US" sz="1800" dirty="0">
                <a:solidFill>
                  <a:srgbClr val="000000"/>
                </a:solidFill>
                <a:latin typeface="Arial (Body)"/>
              </a:rPr>
              <a:t>To increment a variable means to increase its value, and to decrement a variable means to decrease its </a:t>
            </a:r>
            <a:r>
              <a:rPr lang="en-US" altLang="en-US" sz="1800" dirty="0" smtClean="0">
                <a:solidFill>
                  <a:srgbClr val="000000"/>
                </a:solidFill>
                <a:latin typeface="Arial (Body)"/>
              </a:rPr>
              <a:t>value</a:t>
            </a:r>
          </a:p>
          <a:p>
            <a:pPr marL="255651" lvl="0" indent="-255651" fontAlgn="base">
              <a:spcAft>
                <a:spcPct val="0"/>
              </a:spcAft>
              <a:buFont typeface="Arial" panose="020B0604020202020204" pitchFamily="34" charset="0"/>
              <a:buChar char="•"/>
            </a:pPr>
            <a:r>
              <a:rPr lang="en-US" altLang="en-US" sz="1800" dirty="0" smtClean="0">
                <a:solidFill>
                  <a:srgbClr val="000000"/>
                </a:solidFill>
                <a:latin typeface="Arial (Body)"/>
              </a:rPr>
              <a:t>This </a:t>
            </a:r>
            <a:endParaRPr lang="en-US" altLang="en-US" sz="1800" dirty="0">
              <a:solidFill>
                <a:srgbClr val="000000"/>
              </a:solidFill>
              <a:latin typeface="Arial (Body)"/>
            </a:endParaRPr>
          </a:p>
        </p:txBody>
      </p:sp>
      <p:graphicFrame>
        <p:nvGraphicFramePr>
          <p:cNvPr id="14" name="Object 13" descr="c sharp provides the increment and decrement"/>
          <p:cNvGraphicFramePr>
            <a:graphicFrameLocks noChangeAspect="1"/>
          </p:cNvGraphicFramePr>
          <p:nvPr>
            <p:extLst>
              <p:ext uri="{D42A27DB-BD31-4B8C-83A1-F6EECF244321}">
                <p14:modId xmlns:p14="http://schemas.microsoft.com/office/powerpoint/2010/main" val="1908215377"/>
              </p:ext>
            </p:extLst>
          </p:nvPr>
        </p:nvGraphicFramePr>
        <p:xfrm>
          <a:off x="1274606" y="2339975"/>
          <a:ext cx="2924175" cy="328613"/>
        </p:xfrm>
        <a:graphic>
          <a:graphicData uri="http://schemas.openxmlformats.org/presentationml/2006/ole">
            <mc:AlternateContent xmlns:mc="http://schemas.openxmlformats.org/markup-compatibility/2006">
              <mc:Choice xmlns:v="urn:schemas-microsoft-com:vml" Requires="v">
                <p:oleObj spid="_x0000_s2529" name="Equation" r:id="rId5" imgW="1815840" imgH="203040" progId="Equation.DSMT4">
                  <p:embed/>
                </p:oleObj>
              </mc:Choice>
              <mc:Fallback>
                <p:oleObj name="Equation" r:id="rId5" imgW="1815840" imgH="203040" progId="Equation.DSMT4">
                  <p:embed/>
                  <p:pic>
                    <p:nvPicPr>
                      <p:cNvPr id="0" name=""/>
                      <p:cNvPicPr/>
                      <p:nvPr/>
                    </p:nvPicPr>
                    <p:blipFill>
                      <a:blip r:embed="rId6"/>
                      <a:stretch>
                        <a:fillRect/>
                      </a:stretch>
                    </p:blipFill>
                    <p:spPr>
                      <a:xfrm>
                        <a:off x="1274606" y="2339975"/>
                        <a:ext cx="2924175" cy="328613"/>
                      </a:xfrm>
                      <a:prstGeom prst="rect">
                        <a:avLst/>
                      </a:prstGeom>
                    </p:spPr>
                  </p:pic>
                </p:oleObj>
              </mc:Fallback>
            </mc:AlternateContent>
          </a:graphicData>
        </a:graphic>
      </p:graphicFrame>
      <p:sp>
        <p:nvSpPr>
          <p:cNvPr id="9" name="Content Placeholder 8"/>
          <p:cNvSpPr>
            <a:spLocks noGrp="1"/>
          </p:cNvSpPr>
          <p:nvPr>
            <p:ph sz="quarter" idx="14"/>
          </p:nvPr>
        </p:nvSpPr>
        <p:spPr>
          <a:xfrm>
            <a:off x="457200" y="2247713"/>
            <a:ext cx="8229600" cy="492124"/>
          </a:xfrm>
        </p:spPr>
        <p:txBody>
          <a:bodyPr/>
          <a:lstStyle/>
          <a:p>
            <a:pPr marL="228600" lvl="0" indent="3489325" fontAlgn="base">
              <a:spcAft>
                <a:spcPct val="0"/>
              </a:spcAft>
              <a:buNone/>
            </a:pPr>
            <a:r>
              <a:rPr lang="en-US" altLang="en-US" sz="1800" dirty="0" smtClean="0">
                <a:solidFill>
                  <a:srgbClr val="000000"/>
                </a:solidFill>
                <a:latin typeface="Arial (Body)"/>
              </a:rPr>
              <a:t>operator </a:t>
            </a:r>
            <a:r>
              <a:rPr lang="en-US" altLang="en-US" sz="1800" dirty="0">
                <a:solidFill>
                  <a:srgbClr val="000000"/>
                </a:solidFill>
                <a:latin typeface="Arial (Body)"/>
              </a:rPr>
              <a:t>to increment and decrement </a:t>
            </a:r>
            <a:r>
              <a:rPr lang="en-US" altLang="en-US" sz="1800" dirty="0" smtClean="0">
                <a:solidFill>
                  <a:srgbClr val="000000"/>
                </a:solidFill>
                <a:latin typeface="Arial (Body)"/>
              </a:rPr>
              <a:t>variables</a:t>
            </a:r>
            <a:endParaRPr lang="en-US" sz="1800" dirty="0"/>
          </a:p>
        </p:txBody>
      </p:sp>
      <p:sp>
        <p:nvSpPr>
          <p:cNvPr id="10" name="Content Placeholder 9"/>
          <p:cNvSpPr>
            <a:spLocks noGrp="1"/>
          </p:cNvSpPr>
          <p:nvPr>
            <p:ph sz="quarter" idx="15"/>
          </p:nvPr>
        </p:nvSpPr>
        <p:spPr>
          <a:xfrm>
            <a:off x="457200" y="2901279"/>
            <a:ext cx="8229600" cy="377761"/>
          </a:xfrm>
        </p:spPr>
        <p:txBody>
          <a:bodyPr/>
          <a:lstStyle/>
          <a:p>
            <a:pPr marL="255651" lvl="0" indent="-255651" fontAlgn="base">
              <a:spcAft>
                <a:spcPct val="0"/>
              </a:spcAft>
              <a:buFont typeface="Arial" panose="020B0604020202020204" pitchFamily="34" charset="0"/>
              <a:buChar char="•"/>
            </a:pPr>
            <a:r>
              <a:rPr lang="en-US" altLang="en-US" sz="1800" dirty="0" smtClean="0">
                <a:solidFill>
                  <a:srgbClr val="000000"/>
                </a:solidFill>
                <a:latin typeface="+mn-lt"/>
              </a:rPr>
              <a:t>Adding </a:t>
            </a:r>
            <a:r>
              <a:rPr lang="en-US" altLang="en-US" sz="1800" dirty="0">
                <a:solidFill>
                  <a:srgbClr val="000000"/>
                </a:solidFill>
                <a:latin typeface="+mn-lt"/>
              </a:rPr>
              <a:t>1 to a variable can be written as</a:t>
            </a:r>
            <a:r>
              <a:rPr lang="en-US" altLang="en-US" sz="1800" dirty="0" smtClean="0">
                <a:solidFill>
                  <a:srgbClr val="000000"/>
                </a:solidFill>
                <a:latin typeface="+mn-lt"/>
              </a:rPr>
              <a:t>:</a:t>
            </a:r>
            <a:endParaRPr lang="en-US" sz="1800" dirty="0">
              <a:latin typeface="+mn-lt"/>
            </a:endParaRPr>
          </a:p>
        </p:txBody>
      </p:sp>
      <p:pic>
        <p:nvPicPr>
          <p:cNvPr id="3" name="Picture 2" descr="3 options for writing a line of code. Option 1. Count = count + 1 semicolon. Option 2. Count plus plus semicolon. Option 3. Count plus equals 1 semicolon."/>
          <p:cNvPicPr>
            <a:picLocks noChangeAspect="1"/>
          </p:cNvPicPr>
          <p:nvPr/>
        </p:nvPicPr>
        <p:blipFill>
          <a:blip r:embed="rId7"/>
          <a:stretch>
            <a:fillRect/>
          </a:stretch>
        </p:blipFill>
        <p:spPr>
          <a:xfrm>
            <a:off x="827315" y="3311682"/>
            <a:ext cx="1743607" cy="1420491"/>
          </a:xfrm>
          <a:prstGeom prst="rect">
            <a:avLst/>
          </a:prstGeom>
        </p:spPr>
      </p:pic>
      <p:sp>
        <p:nvSpPr>
          <p:cNvPr id="11" name="Content Placeholder 10"/>
          <p:cNvSpPr>
            <a:spLocks noGrp="1"/>
          </p:cNvSpPr>
          <p:nvPr>
            <p:ph sz="quarter" idx="16"/>
          </p:nvPr>
        </p:nvSpPr>
        <p:spPr>
          <a:xfrm>
            <a:off x="457200" y="4624740"/>
            <a:ext cx="8229600" cy="449262"/>
          </a:xfrm>
        </p:spPr>
        <p:txBody>
          <a:bodyPr/>
          <a:lstStyle/>
          <a:p>
            <a:r>
              <a:rPr lang="en-US" altLang="en-US" sz="1800" dirty="0">
                <a:latin typeface="+mn-lt"/>
              </a:rPr>
              <a:t>Subtracting 1 from a variable can be written </a:t>
            </a:r>
            <a:r>
              <a:rPr lang="en-US" altLang="en-US" sz="1800" dirty="0" smtClean="0">
                <a:latin typeface="+mn-lt"/>
              </a:rPr>
              <a:t>as:</a:t>
            </a:r>
          </a:p>
        </p:txBody>
      </p:sp>
      <p:pic>
        <p:nvPicPr>
          <p:cNvPr id="4" name="Picture 3" descr="3 options for writing a line of code. Option 1. Count = count minus 1 semicolon. Option 2. Count minus minus semicolon. Option 3. Count minus equals 1 semicolon."/>
          <p:cNvPicPr>
            <a:picLocks noChangeAspect="1"/>
          </p:cNvPicPr>
          <p:nvPr/>
        </p:nvPicPr>
        <p:blipFill>
          <a:blip r:embed="rId8"/>
          <a:stretch>
            <a:fillRect/>
          </a:stretch>
        </p:blipFill>
        <p:spPr>
          <a:xfrm>
            <a:off x="762684" y="5014368"/>
            <a:ext cx="1743607" cy="1420491"/>
          </a:xfrm>
          <a:prstGeom prst="rect">
            <a:avLst/>
          </a:prstGeom>
        </p:spPr>
      </p:pic>
    </p:spTree>
    <p:extLst>
      <p:ext uri="{BB962C8B-B14F-4D97-AF65-F5344CB8AC3E}">
        <p14:creationId xmlns:p14="http://schemas.microsoft.com/office/powerpoint/2010/main" val="274861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fr-FR" altLang="en-US" dirty="0">
                <a:latin typeface="Times New Roman" panose="02020603050405020304" pitchFamily="18" charset="0"/>
                <a:ea typeface="+mj-ea"/>
                <a:cs typeface="Arial"/>
              </a:rPr>
              <a:t>Postfix Mode </a:t>
            </a:r>
            <a:r>
              <a:rPr lang="fr-FR" altLang="en-US" dirty="0" smtClean="0">
                <a:latin typeface="Times New Roman" panose="02020603050405020304" pitchFamily="18" charset="0"/>
                <a:ea typeface="+mj-ea"/>
                <a:cs typeface="Arial"/>
              </a:rPr>
              <a:t>v</a:t>
            </a:r>
            <a:r>
              <a:rPr lang="fr-FR" altLang="en-US" sz="100" dirty="0" smtClean="0">
                <a:latin typeface="Times New Roman" panose="02020603050405020304" pitchFamily="18" charset="0"/>
                <a:ea typeface="+mj-ea"/>
                <a:cs typeface="Arial"/>
              </a:rPr>
              <a:t>ersu</a:t>
            </a:r>
            <a:r>
              <a:rPr lang="fr-FR" altLang="en-US" dirty="0" smtClean="0">
                <a:latin typeface="Times New Roman" panose="02020603050405020304" pitchFamily="18" charset="0"/>
                <a:ea typeface="+mj-ea"/>
                <a:cs typeface="Arial"/>
              </a:rPr>
              <a:t>s </a:t>
            </a:r>
            <a:r>
              <a:rPr lang="fr-FR" altLang="en-US" dirty="0">
                <a:latin typeface="Times New Roman" panose="02020603050405020304" pitchFamily="18" charset="0"/>
                <a:ea typeface="+mj-ea"/>
                <a:cs typeface="Arial"/>
              </a:rPr>
              <a:t>Prefix Mode</a:t>
            </a:r>
            <a:endParaRPr lang="en-US" altLang="en-US"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1"/>
            <a:ext cx="5093368" cy="553968"/>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400" b="1" dirty="0">
                <a:solidFill>
                  <a:srgbClr val="000000"/>
                </a:solidFill>
                <a:latin typeface="Arial (Body)"/>
                <a:ea typeface="+mn-ea"/>
              </a:rPr>
              <a:t>Postfix</a:t>
            </a:r>
            <a:r>
              <a:rPr lang="en-US" altLang="en-US" sz="2400" dirty="0">
                <a:solidFill>
                  <a:srgbClr val="000000"/>
                </a:solidFill>
                <a:latin typeface="Arial (Body)"/>
                <a:ea typeface="+mn-ea"/>
              </a:rPr>
              <a:t> </a:t>
            </a:r>
            <a:r>
              <a:rPr lang="en-US" altLang="en-US" sz="2400" b="1" dirty="0">
                <a:solidFill>
                  <a:srgbClr val="000000"/>
                </a:solidFill>
                <a:latin typeface="Arial (Body)"/>
                <a:ea typeface="+mn-ea"/>
              </a:rPr>
              <a:t>mode</a:t>
            </a:r>
            <a:r>
              <a:rPr lang="en-US" altLang="en-US" sz="2400" dirty="0">
                <a:solidFill>
                  <a:srgbClr val="000000"/>
                </a:solidFill>
                <a:latin typeface="Arial (Body)"/>
                <a:ea typeface="+mn-ea"/>
              </a:rPr>
              <a:t> means to place </a:t>
            </a:r>
            <a:r>
              <a:rPr lang="en-US" altLang="en-US" sz="2400" dirty="0" smtClean="0">
                <a:solidFill>
                  <a:srgbClr val="000000"/>
                </a:solidFill>
                <a:latin typeface="Arial (Body)"/>
                <a:ea typeface="+mn-ea"/>
              </a:rPr>
              <a:t>the</a:t>
            </a:r>
            <a:endParaRPr lang="en-US" altLang="en-US" sz="2400" dirty="0">
              <a:solidFill>
                <a:srgbClr val="000000"/>
              </a:solidFill>
              <a:latin typeface="Arial (Body)"/>
            </a:endParaRPr>
          </a:p>
        </p:txBody>
      </p:sp>
      <p:graphicFrame>
        <p:nvGraphicFramePr>
          <p:cNvPr id="9" name="Object 8" descr="increment and decrement"/>
          <p:cNvGraphicFramePr>
            <a:graphicFrameLocks noChangeAspect="1"/>
          </p:cNvGraphicFramePr>
          <p:nvPr>
            <p:extLst>
              <p:ext uri="{D42A27DB-BD31-4B8C-83A1-F6EECF244321}">
                <p14:modId xmlns:p14="http://schemas.microsoft.com/office/powerpoint/2010/main" val="1581730436"/>
              </p:ext>
            </p:extLst>
          </p:nvPr>
        </p:nvGraphicFramePr>
        <p:xfrm>
          <a:off x="5409449" y="1692548"/>
          <a:ext cx="1578969" cy="381130"/>
        </p:xfrm>
        <a:graphic>
          <a:graphicData uri="http://schemas.openxmlformats.org/presentationml/2006/ole">
            <mc:AlternateContent xmlns:mc="http://schemas.openxmlformats.org/markup-compatibility/2006">
              <mc:Choice xmlns:v="urn:schemas-microsoft-com:vml" Requires="v">
                <p:oleObj spid="_x0000_s3534" name="Equation" r:id="rId3" imgW="736560" imgH="177480" progId="Equation.DSMT4">
                  <p:embed/>
                </p:oleObj>
              </mc:Choice>
              <mc:Fallback>
                <p:oleObj name="Equation" r:id="rId3" imgW="736560" imgH="177480" progId="Equation.DSMT4">
                  <p:embed/>
                  <p:pic>
                    <p:nvPicPr>
                      <p:cNvPr id="0" name=""/>
                      <p:cNvPicPr/>
                      <p:nvPr/>
                    </p:nvPicPr>
                    <p:blipFill>
                      <a:blip r:embed="rId4"/>
                      <a:stretch>
                        <a:fillRect/>
                      </a:stretch>
                    </p:blipFill>
                    <p:spPr>
                      <a:xfrm>
                        <a:off x="5409449" y="1692548"/>
                        <a:ext cx="1578969" cy="381130"/>
                      </a:xfrm>
                      <a:prstGeom prst="rect">
                        <a:avLst/>
                      </a:prstGeom>
                    </p:spPr>
                  </p:pic>
                </p:oleObj>
              </mc:Fallback>
            </mc:AlternateContent>
          </a:graphicData>
        </a:graphic>
      </p:graphicFrame>
      <p:sp>
        <p:nvSpPr>
          <p:cNvPr id="4" name="Text Placeholder 3"/>
          <p:cNvSpPr>
            <a:spLocks noGrp="1"/>
          </p:cNvSpPr>
          <p:nvPr>
            <p:ph sz="quarter" idx="13"/>
          </p:nvPr>
        </p:nvSpPr>
        <p:spPr>
          <a:xfrm>
            <a:off x="457202" y="1604297"/>
            <a:ext cx="8229598" cy="837421"/>
          </a:xfrm>
        </p:spPr>
        <p:txBody>
          <a:bodyPr/>
          <a:lstStyle/>
          <a:p>
            <a:pPr marL="273050" lvl="0" indent="6186488">
              <a:buNone/>
            </a:pPr>
            <a:r>
              <a:rPr lang="en-US" altLang="en-US" sz="2400" dirty="0" smtClean="0">
                <a:solidFill>
                  <a:srgbClr val="000000"/>
                </a:solidFill>
                <a:latin typeface="Arial (Body)"/>
              </a:rPr>
              <a:t>operators </a:t>
            </a:r>
            <a:r>
              <a:rPr lang="en-US" altLang="en-US" sz="2400" dirty="0">
                <a:solidFill>
                  <a:srgbClr val="000000"/>
                </a:solidFill>
                <a:latin typeface="Arial (Body)"/>
              </a:rPr>
              <a:t>after their </a:t>
            </a:r>
            <a:r>
              <a:rPr lang="en-US" altLang="en-US" sz="2400" dirty="0" smtClean="0">
                <a:solidFill>
                  <a:srgbClr val="000000"/>
                </a:solidFill>
                <a:latin typeface="Arial (Body)"/>
              </a:rPr>
              <a:t>operands</a:t>
            </a:r>
            <a:endParaRPr lang="en-US" altLang="en-US" sz="2400" dirty="0">
              <a:solidFill>
                <a:srgbClr val="000000"/>
              </a:solidFill>
              <a:latin typeface="Arial (Body)"/>
            </a:endParaRPr>
          </a:p>
        </p:txBody>
      </p:sp>
      <p:pic>
        <p:nvPicPr>
          <p:cNvPr id="11" name="Picture 10" descr="A line of code. Count plus plus semicolon."/>
          <p:cNvPicPr>
            <a:picLocks noChangeAspect="1"/>
          </p:cNvPicPr>
          <p:nvPr/>
        </p:nvPicPr>
        <p:blipFill>
          <a:blip r:embed="rId5"/>
          <a:stretch>
            <a:fillRect/>
          </a:stretch>
        </p:blipFill>
        <p:spPr>
          <a:xfrm>
            <a:off x="1018048" y="2608971"/>
            <a:ext cx="1713124" cy="640135"/>
          </a:xfrm>
          <a:prstGeom prst="rect">
            <a:avLst/>
          </a:prstGeom>
        </p:spPr>
      </p:pic>
      <p:sp>
        <p:nvSpPr>
          <p:cNvPr id="5" name="Content Placeholder 4"/>
          <p:cNvSpPr>
            <a:spLocks noGrp="1"/>
          </p:cNvSpPr>
          <p:nvPr>
            <p:ph sz="quarter" idx="14"/>
          </p:nvPr>
        </p:nvSpPr>
        <p:spPr>
          <a:xfrm>
            <a:off x="457201" y="3531855"/>
            <a:ext cx="4952248" cy="485734"/>
          </a:xfrm>
        </p:spPr>
        <p:txBody>
          <a:bodyPr/>
          <a:lstStyle/>
          <a:p>
            <a:pPr marL="255651" lvl="0" indent="-255651" fontAlgn="base">
              <a:spcAft>
                <a:spcPct val="0"/>
              </a:spcAft>
              <a:buFont typeface="Arial" panose="020B0604020202020204" pitchFamily="34" charset="0"/>
              <a:buChar char="•"/>
            </a:pPr>
            <a:r>
              <a:rPr lang="en-US" altLang="en-US" sz="2400" b="1" dirty="0">
                <a:solidFill>
                  <a:srgbClr val="000000"/>
                </a:solidFill>
                <a:latin typeface="+mn-lt"/>
              </a:rPr>
              <a:t>Prefix</a:t>
            </a:r>
            <a:r>
              <a:rPr lang="en-US" altLang="en-US" sz="2400" dirty="0">
                <a:solidFill>
                  <a:srgbClr val="000000"/>
                </a:solidFill>
                <a:latin typeface="+mn-lt"/>
              </a:rPr>
              <a:t> </a:t>
            </a:r>
            <a:r>
              <a:rPr lang="en-US" altLang="en-US" sz="2400" b="1" dirty="0">
                <a:solidFill>
                  <a:srgbClr val="000000"/>
                </a:solidFill>
                <a:latin typeface="+mn-lt"/>
              </a:rPr>
              <a:t>mode</a:t>
            </a:r>
            <a:r>
              <a:rPr lang="en-US" altLang="en-US" sz="2400" dirty="0">
                <a:solidFill>
                  <a:srgbClr val="000000"/>
                </a:solidFill>
                <a:latin typeface="+mn-lt"/>
              </a:rPr>
              <a:t> means to place </a:t>
            </a:r>
            <a:r>
              <a:rPr lang="en-US" altLang="en-US" sz="2400" dirty="0" smtClean="0">
                <a:solidFill>
                  <a:srgbClr val="000000"/>
                </a:solidFill>
                <a:latin typeface="+mn-lt"/>
              </a:rPr>
              <a:t>the</a:t>
            </a:r>
            <a:endParaRPr lang="en-US" sz="2400" dirty="0">
              <a:latin typeface="+mn-lt"/>
            </a:endParaRPr>
          </a:p>
        </p:txBody>
      </p:sp>
      <p:graphicFrame>
        <p:nvGraphicFramePr>
          <p:cNvPr id="10" name="Object 9" descr="increment and decrement"/>
          <p:cNvGraphicFramePr>
            <a:graphicFrameLocks noChangeAspect="1"/>
          </p:cNvGraphicFramePr>
          <p:nvPr>
            <p:extLst>
              <p:ext uri="{D42A27DB-BD31-4B8C-83A1-F6EECF244321}">
                <p14:modId xmlns:p14="http://schemas.microsoft.com/office/powerpoint/2010/main" val="402951189"/>
              </p:ext>
            </p:extLst>
          </p:nvPr>
        </p:nvGraphicFramePr>
        <p:xfrm>
          <a:off x="5250419" y="3636459"/>
          <a:ext cx="1578969" cy="381130"/>
        </p:xfrm>
        <a:graphic>
          <a:graphicData uri="http://schemas.openxmlformats.org/presentationml/2006/ole">
            <mc:AlternateContent xmlns:mc="http://schemas.openxmlformats.org/markup-compatibility/2006">
              <mc:Choice xmlns:v="urn:schemas-microsoft-com:vml" Requires="v">
                <p:oleObj spid="_x0000_s3535" name="Equation" r:id="rId6" imgW="736560" imgH="177480" progId="Equation.DSMT4">
                  <p:embed/>
                </p:oleObj>
              </mc:Choice>
              <mc:Fallback>
                <p:oleObj name="Equation" r:id="rId6" imgW="736560" imgH="177480" progId="Equation.DSMT4">
                  <p:embed/>
                  <p:pic>
                    <p:nvPicPr>
                      <p:cNvPr id="0" name=""/>
                      <p:cNvPicPr/>
                      <p:nvPr/>
                    </p:nvPicPr>
                    <p:blipFill>
                      <a:blip r:embed="rId7"/>
                      <a:stretch>
                        <a:fillRect/>
                      </a:stretch>
                    </p:blipFill>
                    <p:spPr>
                      <a:xfrm>
                        <a:off x="5250419" y="3636459"/>
                        <a:ext cx="1578969" cy="381130"/>
                      </a:xfrm>
                      <a:prstGeom prst="rect">
                        <a:avLst/>
                      </a:prstGeom>
                    </p:spPr>
                  </p:pic>
                </p:oleObj>
              </mc:Fallback>
            </mc:AlternateContent>
          </a:graphicData>
        </a:graphic>
      </p:graphicFrame>
      <p:sp>
        <p:nvSpPr>
          <p:cNvPr id="6" name="Content Placeholder 5"/>
          <p:cNvSpPr>
            <a:spLocks noGrp="1"/>
          </p:cNvSpPr>
          <p:nvPr>
            <p:ph sz="quarter" idx="15"/>
          </p:nvPr>
        </p:nvSpPr>
        <p:spPr>
          <a:xfrm>
            <a:off x="778044" y="3557342"/>
            <a:ext cx="7595935" cy="898013"/>
          </a:xfrm>
        </p:spPr>
        <p:txBody>
          <a:bodyPr/>
          <a:lstStyle/>
          <a:p>
            <a:pPr marL="0" lvl="0" indent="6015038">
              <a:buNone/>
            </a:pPr>
            <a:r>
              <a:rPr lang="en-US" altLang="en-US" sz="2400" dirty="0" smtClean="0">
                <a:solidFill>
                  <a:srgbClr val="000000"/>
                </a:solidFill>
                <a:latin typeface="Arial (Body)"/>
              </a:rPr>
              <a:t>operators </a:t>
            </a:r>
            <a:r>
              <a:rPr lang="en-US" altLang="en-US" sz="2400" dirty="0">
                <a:solidFill>
                  <a:srgbClr val="000000"/>
                </a:solidFill>
                <a:latin typeface="Arial (Body)"/>
              </a:rPr>
              <a:t>before their </a:t>
            </a:r>
            <a:r>
              <a:rPr lang="en-US" altLang="en-US" sz="2400" dirty="0" smtClean="0">
                <a:solidFill>
                  <a:srgbClr val="000000"/>
                </a:solidFill>
                <a:latin typeface="Arial (Body)"/>
              </a:rPr>
              <a:t>operands</a:t>
            </a:r>
            <a:endParaRPr lang="en-US" altLang="en-US" sz="2400" dirty="0">
              <a:solidFill>
                <a:srgbClr val="000000"/>
              </a:solidFill>
              <a:latin typeface="Arial (Body)"/>
            </a:endParaRPr>
          </a:p>
        </p:txBody>
      </p:sp>
      <p:pic>
        <p:nvPicPr>
          <p:cNvPr id="12" name="Picture 11" descr="A line of code. Minus minus count semicolon."/>
          <p:cNvPicPr>
            <a:picLocks noChangeAspect="1"/>
          </p:cNvPicPr>
          <p:nvPr/>
        </p:nvPicPr>
        <p:blipFill>
          <a:blip r:embed="rId8"/>
          <a:stretch>
            <a:fillRect/>
          </a:stretch>
        </p:blipFill>
        <p:spPr>
          <a:xfrm>
            <a:off x="1018048" y="4660328"/>
            <a:ext cx="1713124" cy="640135"/>
          </a:xfrm>
          <a:prstGeom prst="rect">
            <a:avLst/>
          </a:prstGeom>
        </p:spPr>
      </p:pic>
    </p:spTree>
    <p:extLst>
      <p:ext uri="{BB962C8B-B14F-4D97-AF65-F5344CB8AC3E}">
        <p14:creationId xmlns:p14="http://schemas.microsoft.com/office/powerpoint/2010/main" val="948128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5.4 The </a:t>
            </a:r>
            <a:r>
              <a:rPr lang="en-US" altLang="en-US" dirty="0" smtClean="0">
                <a:latin typeface="Consolas" panose="020B0609020204030204" pitchFamily="49" charset="0"/>
                <a:ea typeface="+mj-ea"/>
                <a:cs typeface="Arial"/>
              </a:rPr>
              <a:t>for</a:t>
            </a:r>
            <a:r>
              <a:rPr lang="en-US" altLang="en-US" dirty="0" smtClean="0">
                <a:latin typeface="Times New Roman" panose="02020603050405020304" pitchFamily="18" charset="0"/>
                <a:ea typeface="+mj-ea"/>
                <a:cs typeface="Arial"/>
              </a:rPr>
              <a:t> Loop</a:t>
            </a:r>
            <a:endParaRPr lang="en-US" altLang="en-US"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0"/>
            <a:ext cx="8396514" cy="3262401"/>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000" dirty="0">
                <a:solidFill>
                  <a:srgbClr val="000000"/>
                </a:solidFill>
                <a:latin typeface="Arial (Body)"/>
                <a:ea typeface="+mn-ea"/>
              </a:rPr>
              <a:t>The </a:t>
            </a:r>
            <a:r>
              <a:rPr lang="en-US" altLang="en-US" sz="2000" b="1" dirty="0">
                <a:solidFill>
                  <a:srgbClr val="000000"/>
                </a:solidFill>
                <a:latin typeface="Consolas" panose="020B0609020204030204" pitchFamily="49" charset="0"/>
                <a:ea typeface="+mn-ea"/>
              </a:rPr>
              <a:t>for</a:t>
            </a:r>
            <a:r>
              <a:rPr lang="en-US" altLang="en-US" sz="2000" dirty="0">
                <a:solidFill>
                  <a:srgbClr val="000000"/>
                </a:solidFill>
                <a:latin typeface="Arial (Body)"/>
                <a:ea typeface="+mn-ea"/>
              </a:rPr>
              <a:t> loop is specially designed for situations requiring a counter variable to control the number of times that a loop iterates</a:t>
            </a:r>
          </a:p>
          <a:p>
            <a:pPr marL="255651" lvl="0" indent="-255651" fontAlgn="base">
              <a:spcAft>
                <a:spcPct val="0"/>
              </a:spcAft>
              <a:buFont typeface="Arial" panose="020B0604020202020204" pitchFamily="34" charset="0"/>
              <a:buChar char="•"/>
            </a:pPr>
            <a:r>
              <a:rPr lang="en-US" altLang="en-US" sz="2000" dirty="0">
                <a:solidFill>
                  <a:srgbClr val="000000"/>
                </a:solidFill>
                <a:latin typeface="Arial (Body)"/>
                <a:ea typeface="+mn-ea"/>
              </a:rPr>
              <a:t>You must specify three actions:</a:t>
            </a:r>
          </a:p>
          <a:p>
            <a:pPr marL="741553" lvl="1" indent="-284353" fontAlgn="base">
              <a:spcAft>
                <a:spcPct val="0"/>
              </a:spcAft>
              <a:buFont typeface="Arial" panose="020B0604020202020204" pitchFamily="34" charset="0"/>
              <a:buChar char="–"/>
            </a:pPr>
            <a:r>
              <a:rPr lang="en-US" altLang="en-US" sz="2000" b="1" dirty="0">
                <a:solidFill>
                  <a:srgbClr val="000000"/>
                </a:solidFill>
                <a:latin typeface="Arial (Body)"/>
              </a:rPr>
              <a:t>Initialization</a:t>
            </a:r>
            <a:r>
              <a:rPr lang="en-US" altLang="en-US" sz="2000" dirty="0">
                <a:solidFill>
                  <a:srgbClr val="000000"/>
                </a:solidFill>
                <a:latin typeface="Arial (Body)"/>
              </a:rPr>
              <a:t>: a one-time expression that defines the initial value of the counter</a:t>
            </a:r>
          </a:p>
          <a:p>
            <a:pPr marL="741553" lvl="1" indent="-284353" fontAlgn="base">
              <a:spcAft>
                <a:spcPct val="0"/>
              </a:spcAft>
              <a:buFont typeface="Arial" panose="020B0604020202020204" pitchFamily="34" charset="0"/>
              <a:buChar char="–"/>
            </a:pPr>
            <a:r>
              <a:rPr lang="en-US" altLang="en-US" sz="2000" b="1" dirty="0">
                <a:solidFill>
                  <a:srgbClr val="000000"/>
                </a:solidFill>
                <a:latin typeface="Arial (Body)"/>
              </a:rPr>
              <a:t>Test</a:t>
            </a:r>
            <a:r>
              <a:rPr lang="en-US" altLang="en-US" sz="2000" dirty="0">
                <a:solidFill>
                  <a:srgbClr val="000000"/>
                </a:solidFill>
                <a:latin typeface="Arial (Body)"/>
              </a:rPr>
              <a:t>: A Boolean expression to be tested. If true, the loop iterates.</a:t>
            </a:r>
          </a:p>
          <a:p>
            <a:pPr marL="741553" lvl="1" indent="-284353" fontAlgn="base">
              <a:spcAft>
                <a:spcPct val="0"/>
              </a:spcAft>
              <a:buFont typeface="Arial" panose="020B0604020202020204" pitchFamily="34" charset="0"/>
              <a:buChar char="–"/>
            </a:pPr>
            <a:r>
              <a:rPr lang="en-US" altLang="en-US" sz="2000" b="1" dirty="0">
                <a:solidFill>
                  <a:srgbClr val="000000"/>
                </a:solidFill>
                <a:latin typeface="Arial (Body)"/>
              </a:rPr>
              <a:t>Update</a:t>
            </a:r>
            <a:r>
              <a:rPr lang="en-US" altLang="en-US" sz="2000" dirty="0">
                <a:solidFill>
                  <a:srgbClr val="000000"/>
                </a:solidFill>
                <a:latin typeface="Arial (Body)"/>
              </a:rPr>
              <a:t>: increase or decrease the value of the counter</a:t>
            </a:r>
          </a:p>
          <a:p>
            <a:pPr marL="255651" lvl="0" indent="-255651" fontAlgn="base">
              <a:spcAft>
                <a:spcPct val="0"/>
              </a:spcAft>
              <a:buFont typeface="Arial" panose="020B0604020202020204" pitchFamily="34" charset="0"/>
              <a:buChar char="•"/>
            </a:pPr>
            <a:r>
              <a:rPr lang="en-US" altLang="en-US" sz="2000" dirty="0">
                <a:solidFill>
                  <a:srgbClr val="000000"/>
                </a:solidFill>
                <a:latin typeface="Arial (Body)"/>
                <a:ea typeface="+mn-ea"/>
              </a:rPr>
              <a:t>A generic form </a:t>
            </a:r>
            <a:r>
              <a:rPr lang="en-US" altLang="en-US" sz="2000" dirty="0" smtClean="0">
                <a:solidFill>
                  <a:srgbClr val="000000"/>
                </a:solidFill>
                <a:latin typeface="Arial (Body)"/>
                <a:ea typeface="+mn-ea"/>
              </a:rPr>
              <a:t>is:</a:t>
            </a:r>
          </a:p>
        </p:txBody>
      </p:sp>
      <p:pic>
        <p:nvPicPr>
          <p:cNvPr id="5" name="Picture 4" descr="The code has 2 lines, as follows. Line 1. For left parenthesis initialization express semicolon test expression semicolon update expression right parenthesis. Line 2. Left brace right brace."/>
          <p:cNvPicPr>
            <a:picLocks noChangeAspect="1"/>
          </p:cNvPicPr>
          <p:nvPr/>
        </p:nvPicPr>
        <p:blipFill>
          <a:blip r:embed="rId2"/>
          <a:stretch>
            <a:fillRect/>
          </a:stretch>
        </p:blipFill>
        <p:spPr>
          <a:xfrm>
            <a:off x="879151" y="4862601"/>
            <a:ext cx="6224555" cy="634039"/>
          </a:xfrm>
          <a:prstGeom prst="rect">
            <a:avLst/>
          </a:prstGeom>
        </p:spPr>
      </p:pic>
      <p:sp>
        <p:nvSpPr>
          <p:cNvPr id="4" name="Text Placeholder 3"/>
          <p:cNvSpPr>
            <a:spLocks noGrp="1"/>
          </p:cNvSpPr>
          <p:nvPr>
            <p:ph type="body" idx="2"/>
          </p:nvPr>
        </p:nvSpPr>
        <p:spPr>
          <a:xfrm>
            <a:off x="442686" y="5537200"/>
            <a:ext cx="8229600" cy="478971"/>
          </a:xfrm>
        </p:spPr>
        <p:txBody>
          <a:bodyPr/>
          <a:lstStyle/>
          <a:p>
            <a:pPr lvl="0"/>
            <a:r>
              <a:rPr lang="en-US" altLang="en-US" sz="2000" dirty="0">
                <a:solidFill>
                  <a:srgbClr val="000000"/>
                </a:solidFill>
                <a:latin typeface="Arial (Body)"/>
              </a:rPr>
              <a:t>The </a:t>
            </a:r>
            <a:r>
              <a:rPr lang="en-US" altLang="en-US" sz="2000" dirty="0">
                <a:solidFill>
                  <a:srgbClr val="000000"/>
                </a:solidFill>
                <a:latin typeface="Consolas" panose="020B0609020204030204" pitchFamily="49" charset="0"/>
              </a:rPr>
              <a:t>for</a:t>
            </a:r>
            <a:r>
              <a:rPr lang="en-US" altLang="en-US" sz="2000" dirty="0">
                <a:solidFill>
                  <a:srgbClr val="000000"/>
                </a:solidFill>
                <a:latin typeface="Arial (Body)"/>
              </a:rPr>
              <a:t> loop is a pretest </a:t>
            </a:r>
            <a:r>
              <a:rPr lang="en-US" altLang="en-US" sz="2000" dirty="0" smtClean="0">
                <a:solidFill>
                  <a:srgbClr val="000000"/>
                </a:solidFill>
                <a:latin typeface="Arial (Body)"/>
              </a:rPr>
              <a:t>loop</a:t>
            </a:r>
            <a:endParaRPr lang="en-US" altLang="en-US" sz="2000" dirty="0">
              <a:solidFill>
                <a:srgbClr val="000000"/>
              </a:solidFill>
              <a:latin typeface="Arial (Body)"/>
            </a:endParaRPr>
          </a:p>
        </p:txBody>
      </p:sp>
    </p:spTree>
    <p:extLst>
      <p:ext uri="{BB962C8B-B14F-4D97-AF65-F5344CB8AC3E}">
        <p14:creationId xmlns:p14="http://schemas.microsoft.com/office/powerpoint/2010/main" val="1844192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Sample Code </a:t>
            </a:r>
            <a:r>
              <a:rPr lang="en-US" altLang="en-US" sz="2000" b="0" dirty="0" smtClean="0">
                <a:latin typeface="Times New Roman" panose="02020603050405020304" pitchFamily="18" charset="0"/>
                <a:ea typeface="+mj-ea"/>
                <a:cs typeface="Arial"/>
              </a:rPr>
              <a:t>(2 of 4)</a:t>
            </a:r>
            <a:endParaRPr lang="en-US" altLang="en-US" sz="2000" b="0" dirty="0">
              <a:latin typeface="Times New Roman" panose="02020603050405020304" pitchFamily="18" charset="0"/>
              <a:ea typeface="+mj-ea"/>
              <a:cs typeface="Arial"/>
            </a:endParaRPr>
          </a:p>
        </p:txBody>
      </p:sp>
      <p:pic>
        <p:nvPicPr>
          <p:cNvPr id="5" name="Picture 4" descr="The code has 5 lines, as follows. Line 1. I n t count semicolon. Line 2. for left parenthesis count = 1 semicolon count is less than or equal to 5 semicolon count plus plus right parenthesis. Line 3. Left brace. Line 4, indented. Message box dot show left parenthesis double quote hello double quote right parenthesis semicolon. Line 5. Right brace."/>
          <p:cNvPicPr>
            <a:picLocks noChangeAspect="1"/>
          </p:cNvPicPr>
          <p:nvPr/>
        </p:nvPicPr>
        <p:blipFill>
          <a:blip r:embed="rId3"/>
          <a:stretch>
            <a:fillRect/>
          </a:stretch>
        </p:blipFill>
        <p:spPr>
          <a:xfrm>
            <a:off x="566200" y="1727917"/>
            <a:ext cx="3543558" cy="1320938"/>
          </a:xfrm>
          <a:prstGeom prst="rect">
            <a:avLst/>
          </a:prstGeom>
        </p:spPr>
      </p:pic>
      <p:pic>
        <p:nvPicPr>
          <p:cNvPr id="6" name="Picture 5" descr="The code has 6 lines, as follows. Line 1. Forward slash forward slash declare count variable in the. Line 2. Forward slash forward slash initialization expression. Line 3. for left parenthesis i n t count = 1 semicolon count is less than or equal to 5 semicolon count plus plus right parenthesis. Line 4. Left brace. Line 5, indented. Message box dot show left parenthesis double quote hello double quote right parenthesis semicolon. Line 6. Right brace."/>
          <p:cNvPicPr>
            <a:picLocks noChangeAspect="1"/>
          </p:cNvPicPr>
          <p:nvPr/>
        </p:nvPicPr>
        <p:blipFill>
          <a:blip r:embed="rId4"/>
          <a:stretch>
            <a:fillRect/>
          </a:stretch>
        </p:blipFill>
        <p:spPr>
          <a:xfrm>
            <a:off x="4485267" y="1686479"/>
            <a:ext cx="3945583" cy="1361139"/>
          </a:xfrm>
          <a:prstGeom prst="rect">
            <a:avLst/>
          </a:prstGeom>
        </p:spPr>
      </p:pic>
      <p:sp>
        <p:nvSpPr>
          <p:cNvPr id="4" name="Content Placeholder 3"/>
          <p:cNvSpPr>
            <a:spLocks noGrp="1"/>
          </p:cNvSpPr>
          <p:nvPr>
            <p:ph idx="1"/>
          </p:nvPr>
        </p:nvSpPr>
        <p:spPr>
          <a:xfrm>
            <a:off x="457200" y="3024215"/>
            <a:ext cx="8229600" cy="1484992"/>
          </a:xfrm>
        </p:spPr>
        <p:txBody>
          <a:bodyPr wrap="square" lIns="91425" tIns="91425" rIns="91425" bIns="91425">
            <a:spAutoFit/>
          </a:bodyPr>
          <a:lstStyle/>
          <a:p>
            <a:pPr marL="255600" indent="-255600"/>
            <a:r>
              <a:rPr lang="en-US" altLang="en-US" sz="2400" dirty="0" smtClean="0">
                <a:latin typeface="+mn-lt"/>
              </a:rPr>
              <a:t>The </a:t>
            </a:r>
            <a:r>
              <a:rPr lang="en-US" altLang="en-US" sz="2400" dirty="0">
                <a:latin typeface="+mn-lt"/>
              </a:rPr>
              <a:t>initialization expression assign 1 to the count variable</a:t>
            </a:r>
          </a:p>
          <a:p>
            <a:pPr marL="255600" indent="-255600"/>
            <a:r>
              <a:rPr lang="en-US" altLang="en-US" sz="2400" dirty="0">
                <a:latin typeface="+mn-lt"/>
              </a:rPr>
              <a:t>The expression </a:t>
            </a:r>
            <a:r>
              <a:rPr lang="en-US" altLang="en-US" sz="2400" dirty="0" smtClean="0">
                <a:latin typeface="+mn-lt"/>
              </a:rPr>
              <a:t>count</a:t>
            </a:r>
            <a:endParaRPr lang="en-US" altLang="en-US" sz="2400" dirty="0">
              <a:latin typeface="+mn-lt"/>
            </a:endParaRPr>
          </a:p>
        </p:txBody>
      </p:sp>
      <p:graphicFrame>
        <p:nvGraphicFramePr>
          <p:cNvPr id="7" name="Object 6" descr="Less than or equal to 5"/>
          <p:cNvGraphicFramePr>
            <a:graphicFrameLocks noChangeAspect="1"/>
          </p:cNvGraphicFramePr>
          <p:nvPr>
            <p:extLst>
              <p:ext uri="{D42A27DB-BD31-4B8C-83A1-F6EECF244321}">
                <p14:modId xmlns:p14="http://schemas.microsoft.com/office/powerpoint/2010/main" val="1255650117"/>
              </p:ext>
            </p:extLst>
          </p:nvPr>
        </p:nvGraphicFramePr>
        <p:xfrm>
          <a:off x="3786033" y="4082719"/>
          <a:ext cx="584970" cy="314984"/>
        </p:xfrm>
        <a:graphic>
          <a:graphicData uri="http://schemas.openxmlformats.org/presentationml/2006/ole">
            <mc:AlternateContent xmlns:mc="http://schemas.openxmlformats.org/markup-compatibility/2006">
              <mc:Choice xmlns:v="urn:schemas-microsoft-com:vml" Requires="v">
                <p:oleObj spid="_x0000_s6226" name="Equation" r:id="rId5" imgW="330120" imgH="177480" progId="Equation.DSMT4">
                  <p:embed/>
                </p:oleObj>
              </mc:Choice>
              <mc:Fallback>
                <p:oleObj name="Equation" r:id="rId5" imgW="330120" imgH="177480" progId="Equation.DSMT4">
                  <p:embed/>
                  <p:pic>
                    <p:nvPicPr>
                      <p:cNvPr id="0" name=""/>
                      <p:cNvPicPr/>
                      <p:nvPr/>
                    </p:nvPicPr>
                    <p:blipFill>
                      <a:blip r:embed="rId6"/>
                      <a:stretch>
                        <a:fillRect/>
                      </a:stretch>
                    </p:blipFill>
                    <p:spPr>
                      <a:xfrm>
                        <a:off x="3786033" y="4082719"/>
                        <a:ext cx="584970" cy="314984"/>
                      </a:xfrm>
                      <a:prstGeom prst="rect">
                        <a:avLst/>
                      </a:prstGeom>
                    </p:spPr>
                  </p:pic>
                </p:oleObj>
              </mc:Fallback>
            </mc:AlternateContent>
          </a:graphicData>
        </a:graphic>
      </p:graphicFrame>
      <p:sp>
        <p:nvSpPr>
          <p:cNvPr id="3" name="Content Placeholder 2"/>
          <p:cNvSpPr>
            <a:spLocks noGrp="1"/>
          </p:cNvSpPr>
          <p:nvPr>
            <p:ph idx="13"/>
          </p:nvPr>
        </p:nvSpPr>
        <p:spPr>
          <a:xfrm>
            <a:off x="457200" y="3939887"/>
            <a:ext cx="8229600" cy="2163763"/>
          </a:xfrm>
        </p:spPr>
        <p:txBody>
          <a:bodyPr/>
          <a:lstStyle/>
          <a:p>
            <a:pPr marL="246063" indent="3643313">
              <a:buNone/>
            </a:pPr>
            <a:r>
              <a:rPr lang="en-US" altLang="en-US" sz="2400" dirty="0">
                <a:latin typeface="+mn-lt"/>
              </a:rPr>
              <a:t>is tested. If true, continue to display the message.</a:t>
            </a:r>
          </a:p>
          <a:p>
            <a:pPr marL="255600" indent="-255600"/>
            <a:r>
              <a:rPr lang="en-US" altLang="en-US" sz="2400" dirty="0">
                <a:latin typeface="+mn-lt"/>
              </a:rPr>
              <a:t>The update expression add 1 to the count variable</a:t>
            </a:r>
          </a:p>
          <a:p>
            <a:pPr marL="255600" indent="-255600"/>
            <a:r>
              <a:rPr lang="en-US" altLang="en-US" sz="2400" dirty="0">
                <a:latin typeface="+mn-lt"/>
              </a:rPr>
              <a:t>Start the loop </a:t>
            </a:r>
            <a:r>
              <a:rPr lang="en-US" altLang="en-US" sz="2400" dirty="0" smtClean="0">
                <a:latin typeface="+mn-lt"/>
              </a:rPr>
              <a:t>over</a:t>
            </a:r>
            <a:endParaRPr lang="en-US" sz="2400" dirty="0">
              <a:latin typeface="+mn-lt"/>
            </a:endParaRPr>
          </a:p>
        </p:txBody>
      </p:sp>
    </p:spTree>
    <p:extLst>
      <p:ext uri="{BB962C8B-B14F-4D97-AF65-F5344CB8AC3E}">
        <p14:creationId xmlns:p14="http://schemas.microsoft.com/office/powerpoint/2010/main" val="1792264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spAutoFit/>
          </a:bodyPr>
          <a:lstStyle/>
          <a:p>
            <a:pPr lvl="0" fontAlgn="base">
              <a:spcBef>
                <a:spcPct val="0"/>
              </a:spcBef>
              <a:spcAft>
                <a:spcPct val="0"/>
              </a:spcAft>
              <a:buClrTx/>
            </a:pPr>
            <a:r>
              <a:rPr lang="en-US" altLang="en-US" dirty="0">
                <a:latin typeface="Times New Roman" panose="02020603050405020304" pitchFamily="18" charset="0"/>
                <a:ea typeface="+mj-ea"/>
                <a:cs typeface="Arial"/>
              </a:rPr>
              <a:t>Other Forms of Update </a:t>
            </a:r>
            <a:r>
              <a:rPr lang="en-US" altLang="en-US" dirty="0" smtClean="0">
                <a:latin typeface="Times New Roman" panose="02020603050405020304" pitchFamily="18" charset="0"/>
                <a:ea typeface="+mj-ea"/>
                <a:cs typeface="Arial"/>
              </a:rPr>
              <a:t>Expression</a:t>
            </a:r>
            <a:endParaRPr lang="en-US" altLang="en-US" sz="2000" b="0"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0"/>
            <a:ext cx="8229600" cy="923299"/>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In the update expression, the counter variable is typically incremented by 1. But, this is not a </a:t>
            </a:r>
            <a:r>
              <a:rPr lang="en-US" altLang="en-US" sz="2400" dirty="0" smtClean="0">
                <a:solidFill>
                  <a:srgbClr val="000000"/>
                </a:solidFill>
                <a:latin typeface="Arial (Body)"/>
                <a:ea typeface="+mn-ea"/>
              </a:rPr>
              <a:t>requirement</a:t>
            </a:r>
            <a:r>
              <a:rPr lang="en-US" altLang="en-US" sz="2400" dirty="0">
                <a:solidFill>
                  <a:srgbClr val="000000"/>
                </a:solidFill>
                <a:latin typeface="Arial (Body)"/>
                <a:ea typeface="+mn-ea"/>
              </a:rPr>
              <a:t>.</a:t>
            </a:r>
          </a:p>
        </p:txBody>
      </p:sp>
      <p:pic>
        <p:nvPicPr>
          <p:cNvPr id="6" name="Picture 5" descr="The code has 5 lines, as follows. Line 1. Forward slash forward slash increment by 10. Line 2. for left parenthesis i n t count = 0 semicolon count is less than or equal to 100 semicolon count plus equals 10 right parenthesis. Line 3. Left brace. Line 4, indented. Message box dot show left parenthesis count dot to string left parenthesis right parenthesis right parenthesis semicolon. Line 5. Right brace."/>
          <p:cNvPicPr>
            <a:picLocks noChangeAspect="1"/>
          </p:cNvPicPr>
          <p:nvPr/>
        </p:nvPicPr>
        <p:blipFill>
          <a:blip r:embed="rId2"/>
          <a:stretch>
            <a:fillRect/>
          </a:stretch>
        </p:blipFill>
        <p:spPr>
          <a:xfrm>
            <a:off x="949007" y="2538534"/>
            <a:ext cx="4766376" cy="1413286"/>
          </a:xfrm>
          <a:prstGeom prst="rect">
            <a:avLst/>
          </a:prstGeom>
        </p:spPr>
      </p:pic>
      <p:sp>
        <p:nvSpPr>
          <p:cNvPr id="4" name="Text Placeholder 3"/>
          <p:cNvSpPr>
            <a:spLocks noGrp="1"/>
          </p:cNvSpPr>
          <p:nvPr>
            <p:ph type="body" idx="2"/>
          </p:nvPr>
        </p:nvSpPr>
        <p:spPr>
          <a:xfrm>
            <a:off x="457200" y="3962401"/>
            <a:ext cx="8229600" cy="798286"/>
          </a:xfrm>
        </p:spPr>
        <p:txBody>
          <a:bodyPr/>
          <a:lstStyle/>
          <a:p>
            <a:r>
              <a:rPr lang="en-US" altLang="en-US" sz="2400" dirty="0">
                <a:latin typeface="+mn-lt"/>
              </a:rPr>
              <a:t>You can decrement the counter variable to make it count </a:t>
            </a:r>
            <a:r>
              <a:rPr lang="en-US" altLang="en-US" sz="2400" dirty="0" smtClean="0">
                <a:latin typeface="+mn-lt"/>
              </a:rPr>
              <a:t>backward</a:t>
            </a:r>
            <a:endParaRPr lang="en-US" altLang="en-US" sz="2400" dirty="0">
              <a:latin typeface="+mn-lt"/>
            </a:endParaRPr>
          </a:p>
        </p:txBody>
      </p:sp>
      <p:pic>
        <p:nvPicPr>
          <p:cNvPr id="7" name="Picture 6" descr="The code has 5 lines, as follows. Line 1. Forward slash forward slash counting backward. Line 2. for left parenthesis i n t count = 10 semicolon count is more than or equal to 0 semicolon count minus minus right parenthesis. Line 3. Left brace. Line 4, indented. Message box dot show left parenthesis count dot to string left parenthesis right parenthesis right parenthesis semicolon. Line 5. Right brace."/>
          <p:cNvPicPr>
            <a:picLocks noChangeAspect="1"/>
          </p:cNvPicPr>
          <p:nvPr/>
        </p:nvPicPr>
        <p:blipFill>
          <a:blip r:embed="rId3"/>
          <a:stretch>
            <a:fillRect/>
          </a:stretch>
        </p:blipFill>
        <p:spPr>
          <a:xfrm>
            <a:off x="949007" y="4946526"/>
            <a:ext cx="4262027" cy="1413286"/>
          </a:xfrm>
          <a:prstGeom prst="rect">
            <a:avLst/>
          </a:prstGeom>
        </p:spPr>
      </p:pic>
    </p:spTree>
    <p:extLst>
      <p:ext uri="{BB962C8B-B14F-4D97-AF65-F5344CB8AC3E}">
        <p14:creationId xmlns:p14="http://schemas.microsoft.com/office/powerpoint/2010/main" val="1180563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5.5 The </a:t>
            </a:r>
            <a:r>
              <a:rPr lang="en-US" altLang="en-US" dirty="0" smtClean="0">
                <a:latin typeface="Consolas" panose="020B0609020204030204" pitchFamily="49" charset="0"/>
                <a:ea typeface="+mj-ea"/>
                <a:cs typeface="Arial"/>
              </a:rPr>
              <a:t>do-while</a:t>
            </a:r>
            <a:r>
              <a:rPr lang="en-US" altLang="en-US" dirty="0" smtClean="0">
                <a:latin typeface="Times New Roman" panose="02020603050405020304" pitchFamily="18" charset="0"/>
                <a:ea typeface="+mj-ea"/>
                <a:cs typeface="Arial"/>
              </a:rPr>
              <a:t> Loop</a:t>
            </a:r>
            <a:endParaRPr lang="en-US" altLang="en-US" dirty="0">
              <a:latin typeface="Times New Roman" panose="02020603050405020304" pitchFamily="18" charset="0"/>
              <a:ea typeface="+mj-ea"/>
              <a:cs typeface="Arial"/>
            </a:endParaRPr>
          </a:p>
        </p:txBody>
      </p:sp>
      <p:sp>
        <p:nvSpPr>
          <p:cNvPr id="3" name="Content Placeholder 2"/>
          <p:cNvSpPr>
            <a:spLocks noGrp="1"/>
          </p:cNvSpPr>
          <p:nvPr>
            <p:ph type="body" idx="1"/>
          </p:nvPr>
        </p:nvSpPr>
        <p:spPr>
          <a:xfrm>
            <a:off x="457200" y="1600200"/>
            <a:ext cx="8229600" cy="1608102"/>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000" dirty="0" smtClean="0">
                <a:solidFill>
                  <a:srgbClr val="000000"/>
                </a:solidFill>
                <a:latin typeface="Arial (Body)"/>
                <a:ea typeface="+mn-ea"/>
              </a:rPr>
              <a:t>The </a:t>
            </a:r>
            <a:r>
              <a:rPr lang="en-US" altLang="en-US" sz="2000" dirty="0" smtClean="0">
                <a:solidFill>
                  <a:srgbClr val="000000"/>
                </a:solidFill>
                <a:latin typeface="Consolas" panose="020B0609020204030204" pitchFamily="49" charset="0"/>
                <a:ea typeface="+mn-ea"/>
              </a:rPr>
              <a:t>do-while</a:t>
            </a:r>
            <a:r>
              <a:rPr lang="en-US" altLang="en-US" sz="2000" dirty="0" smtClean="0">
                <a:solidFill>
                  <a:srgbClr val="000000"/>
                </a:solidFill>
                <a:latin typeface="Arial (Body)"/>
                <a:ea typeface="+mn-ea"/>
              </a:rPr>
              <a:t> loop is a posttest loop, which means it performs an iteration before testing its Boolean expression.</a:t>
            </a:r>
          </a:p>
          <a:p>
            <a:pPr marL="255651" lvl="0" indent="-255651" fontAlgn="base">
              <a:spcAft>
                <a:spcPct val="0"/>
              </a:spcAft>
              <a:buFont typeface="Arial" panose="020B0604020202020204" pitchFamily="34" charset="0"/>
              <a:buChar char="•"/>
            </a:pPr>
            <a:r>
              <a:rPr lang="en-US" altLang="en-US" sz="2000" dirty="0" smtClean="0">
                <a:solidFill>
                  <a:srgbClr val="000000"/>
                </a:solidFill>
                <a:latin typeface="Arial (Body)"/>
                <a:ea typeface="+mn-ea"/>
              </a:rPr>
              <a:t>In the flowchart, one or more statements are executed before a Boolean expression is tested</a:t>
            </a:r>
          </a:p>
        </p:txBody>
      </p:sp>
      <p:sp>
        <p:nvSpPr>
          <p:cNvPr id="4" name="Text Placeholder 3"/>
          <p:cNvSpPr>
            <a:spLocks noGrp="1"/>
          </p:cNvSpPr>
          <p:nvPr>
            <p:ph type="body" idx="2"/>
          </p:nvPr>
        </p:nvSpPr>
        <p:spPr>
          <a:xfrm>
            <a:off x="442686" y="3193144"/>
            <a:ext cx="2750457" cy="487363"/>
          </a:xfrm>
        </p:spPr>
        <p:txBody>
          <a:bodyPr/>
          <a:lstStyle/>
          <a:p>
            <a:r>
              <a:rPr lang="en-US" altLang="en-US" sz="2000" dirty="0">
                <a:solidFill>
                  <a:srgbClr val="000000"/>
                </a:solidFill>
                <a:latin typeface="Arial (Body)"/>
              </a:rPr>
              <a:t>A generic format is</a:t>
            </a:r>
            <a:r>
              <a:rPr lang="en-US" altLang="en-US" sz="2000" dirty="0" smtClean="0">
                <a:solidFill>
                  <a:srgbClr val="000000"/>
                </a:solidFill>
                <a:latin typeface="Arial (Body)"/>
              </a:rPr>
              <a:t>:</a:t>
            </a:r>
            <a:endParaRPr lang="en-US" altLang="en-US" sz="2000" dirty="0">
              <a:solidFill>
                <a:srgbClr val="000000"/>
              </a:solidFill>
              <a:latin typeface="Arial (Body)"/>
            </a:endParaRPr>
          </a:p>
        </p:txBody>
      </p:sp>
      <p:pic>
        <p:nvPicPr>
          <p:cNvPr id="17" name="Picture 16" descr="The code has 4 lines, as follows. Line 1. Do. Line 2. Left brace. Line 3, indented. Statements semicolon. Line 4. Right brace while left parenthesis Boolean expression right parenthesis semicolon."/>
          <p:cNvPicPr>
            <a:picLocks noChangeAspect="1"/>
          </p:cNvPicPr>
          <p:nvPr/>
        </p:nvPicPr>
        <p:blipFill>
          <a:blip r:embed="rId2"/>
          <a:stretch>
            <a:fillRect/>
          </a:stretch>
        </p:blipFill>
        <p:spPr>
          <a:xfrm>
            <a:off x="669522" y="3778042"/>
            <a:ext cx="3353091" cy="1310754"/>
          </a:xfrm>
          <a:prstGeom prst="rect">
            <a:avLst/>
          </a:prstGeom>
        </p:spPr>
      </p:pic>
      <p:pic>
        <p:nvPicPr>
          <p:cNvPr id="5" name="Picture 4" descr="In a flow chart, statements flow to a Boolean expression. If false, the statements proceed. If true, the statements loop back to the Boolean expression."/>
          <p:cNvPicPr>
            <a:picLocks noChangeAspect="1"/>
          </p:cNvPicPr>
          <p:nvPr/>
        </p:nvPicPr>
        <p:blipFill>
          <a:blip r:embed="rId3"/>
          <a:stretch>
            <a:fillRect/>
          </a:stretch>
        </p:blipFill>
        <p:spPr>
          <a:xfrm>
            <a:off x="4866598" y="3309257"/>
            <a:ext cx="3834716" cy="2927088"/>
          </a:xfrm>
          <a:prstGeom prst="rect">
            <a:avLst/>
          </a:prstGeom>
        </p:spPr>
      </p:pic>
    </p:spTree>
    <p:extLst>
      <p:ext uri="{BB962C8B-B14F-4D97-AF65-F5344CB8AC3E}">
        <p14:creationId xmlns:p14="http://schemas.microsoft.com/office/powerpoint/2010/main" val="2208391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Sample Code </a:t>
            </a:r>
            <a:r>
              <a:rPr lang="en-US" altLang="en-US" sz="2000" b="0" dirty="0" smtClean="0">
                <a:latin typeface="Times New Roman" panose="02020603050405020304" pitchFamily="18" charset="0"/>
                <a:ea typeface="+mj-ea"/>
                <a:cs typeface="Arial"/>
              </a:rPr>
              <a:t>(3 of 4)</a:t>
            </a:r>
            <a:endParaRPr lang="en-US" altLang="en-US" sz="2000" b="0"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0"/>
            <a:ext cx="8229600" cy="553968"/>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Will you see the message </a:t>
            </a:r>
            <a:r>
              <a:rPr lang="en-US" altLang="en-US" sz="2400" dirty="0" smtClean="0">
                <a:solidFill>
                  <a:srgbClr val="000000"/>
                </a:solidFill>
                <a:latin typeface="Arial (Body)"/>
                <a:ea typeface="+mn-ea"/>
              </a:rPr>
              <a:t>box?</a:t>
            </a:r>
          </a:p>
        </p:txBody>
      </p:sp>
      <p:pic>
        <p:nvPicPr>
          <p:cNvPr id="5" name="Picture 4" descr="The code has 4 lines, as follows. Line 1. I n t number = 1. Line 2. Do left brace. Line 3, indented. Message box dot show left parenthesis number dot to string left parenthesis right parenthesis right parenthesis semicolon. Line 4. Left brace while left parenthesis number is less than 0 right parenthesis semicolon."/>
          <p:cNvPicPr>
            <a:picLocks noChangeAspect="1"/>
          </p:cNvPicPr>
          <p:nvPr/>
        </p:nvPicPr>
        <p:blipFill>
          <a:blip r:embed="rId2"/>
          <a:stretch>
            <a:fillRect/>
          </a:stretch>
        </p:blipFill>
        <p:spPr>
          <a:xfrm>
            <a:off x="1317067" y="2328530"/>
            <a:ext cx="5755123" cy="1633870"/>
          </a:xfrm>
          <a:prstGeom prst="rect">
            <a:avLst/>
          </a:prstGeom>
        </p:spPr>
      </p:pic>
      <p:sp>
        <p:nvSpPr>
          <p:cNvPr id="4" name="Text Placeholder 3"/>
          <p:cNvSpPr>
            <a:spLocks noGrp="1"/>
          </p:cNvSpPr>
          <p:nvPr>
            <p:ph type="body" idx="2"/>
          </p:nvPr>
        </p:nvSpPr>
        <p:spPr>
          <a:xfrm>
            <a:off x="457200" y="3962401"/>
            <a:ext cx="8229600" cy="546674"/>
          </a:xfrm>
        </p:spPr>
        <p:txBody>
          <a:bodyPr/>
          <a:lstStyle/>
          <a:p>
            <a:r>
              <a:rPr lang="en-US" altLang="en-US" sz="2400" dirty="0">
                <a:solidFill>
                  <a:srgbClr val="000000"/>
                </a:solidFill>
                <a:latin typeface="Arial (Body)"/>
              </a:rPr>
              <a:t>Will you see the message </a:t>
            </a:r>
            <a:r>
              <a:rPr lang="en-US" altLang="en-US" sz="2400" dirty="0" smtClean="0">
                <a:solidFill>
                  <a:srgbClr val="000000"/>
                </a:solidFill>
                <a:latin typeface="Arial (Body)"/>
              </a:rPr>
              <a:t>box?</a:t>
            </a:r>
          </a:p>
        </p:txBody>
      </p:sp>
      <p:pic>
        <p:nvPicPr>
          <p:cNvPr id="6" name="Picture 5" descr="The code has 5 lines, as follows. Line 1. I n t number = 1. Line 2. While left parenthesis number is less than 0 right parenthesis. Line 3. Left brace. Line 4, indented. Message box dot show left parenthesis number dot to string left parenthesis right parenthesis right parenthesis semicolon. Line 5. Left brace."/>
          <p:cNvPicPr>
            <a:picLocks noChangeAspect="1"/>
          </p:cNvPicPr>
          <p:nvPr/>
        </p:nvPicPr>
        <p:blipFill>
          <a:blip r:embed="rId3"/>
          <a:stretch>
            <a:fillRect/>
          </a:stretch>
        </p:blipFill>
        <p:spPr>
          <a:xfrm>
            <a:off x="1317067" y="4509074"/>
            <a:ext cx="5047926" cy="1816765"/>
          </a:xfrm>
          <a:prstGeom prst="rect">
            <a:avLst/>
          </a:prstGeom>
        </p:spPr>
      </p:pic>
    </p:spTree>
    <p:extLst>
      <p:ext uri="{BB962C8B-B14F-4D97-AF65-F5344CB8AC3E}">
        <p14:creationId xmlns:p14="http://schemas.microsoft.com/office/powerpoint/2010/main" val="1485677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5.6 Using </a:t>
            </a:r>
            <a:r>
              <a:rPr lang="en-US" altLang="en-US" dirty="0">
                <a:latin typeface="Times New Roman" panose="02020603050405020304" pitchFamily="18" charset="0"/>
                <a:ea typeface="+mj-ea"/>
                <a:cs typeface="Arial"/>
              </a:rPr>
              <a:t>File for Data Storage</a:t>
            </a:r>
          </a:p>
        </p:txBody>
      </p:sp>
      <p:sp>
        <p:nvSpPr>
          <p:cNvPr id="3" name="Text Placeholder 2"/>
          <p:cNvSpPr>
            <a:spLocks noGrp="1"/>
          </p:cNvSpPr>
          <p:nvPr>
            <p:ph type="body" idx="1"/>
          </p:nvPr>
        </p:nvSpPr>
        <p:spPr>
          <a:xfrm>
            <a:off x="457200" y="1600200"/>
            <a:ext cx="8229600" cy="4193425"/>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1800" dirty="0">
                <a:solidFill>
                  <a:srgbClr val="000000"/>
                </a:solidFill>
                <a:latin typeface="Arial (Body)"/>
                <a:ea typeface="+mn-ea"/>
              </a:rPr>
              <a:t>When a program needs to save data for later use, it writes the data in a file</a:t>
            </a:r>
          </a:p>
          <a:p>
            <a:pPr marL="255651" lvl="0" indent="-255651" fontAlgn="base">
              <a:spcAft>
                <a:spcPct val="0"/>
              </a:spcAft>
              <a:buFont typeface="Arial" panose="020B0604020202020204" pitchFamily="34" charset="0"/>
              <a:buChar char="•"/>
            </a:pPr>
            <a:r>
              <a:rPr lang="en-US" altLang="en-US" sz="1800" dirty="0">
                <a:solidFill>
                  <a:srgbClr val="000000"/>
                </a:solidFill>
                <a:latin typeface="Arial (Body)"/>
                <a:ea typeface="+mn-ea"/>
              </a:rPr>
              <a:t>There are always three steps:</a:t>
            </a:r>
          </a:p>
          <a:p>
            <a:pPr marL="741553" lvl="1" indent="-284353" fontAlgn="base">
              <a:spcAft>
                <a:spcPct val="0"/>
              </a:spcAft>
              <a:buFont typeface="Arial" panose="020B0604020202020204" pitchFamily="34" charset="0"/>
              <a:buChar char="–"/>
            </a:pPr>
            <a:r>
              <a:rPr lang="en-US" altLang="en-US" sz="1800" dirty="0">
                <a:solidFill>
                  <a:srgbClr val="000000"/>
                </a:solidFill>
                <a:latin typeface="Arial (Body)"/>
              </a:rPr>
              <a:t>Open the file: create a connection between the file and the program</a:t>
            </a:r>
          </a:p>
          <a:p>
            <a:pPr marL="741553" lvl="1" indent="-284353" fontAlgn="base">
              <a:spcAft>
                <a:spcPct val="0"/>
              </a:spcAft>
              <a:buFont typeface="Arial" panose="020B0604020202020204" pitchFamily="34" charset="0"/>
              <a:buChar char="–"/>
            </a:pPr>
            <a:r>
              <a:rPr lang="en-US" altLang="en-US" sz="1800" dirty="0">
                <a:solidFill>
                  <a:srgbClr val="000000"/>
                </a:solidFill>
                <a:latin typeface="Arial (Body)"/>
              </a:rPr>
              <a:t>Process the file: either write to or read from the file</a:t>
            </a:r>
          </a:p>
          <a:p>
            <a:pPr marL="741553" lvl="1" indent="-284353" fontAlgn="base">
              <a:spcAft>
                <a:spcPct val="0"/>
              </a:spcAft>
              <a:buFont typeface="Arial" panose="020B0604020202020204" pitchFamily="34" charset="0"/>
              <a:buChar char="–"/>
            </a:pPr>
            <a:r>
              <a:rPr lang="en-US" altLang="en-US" sz="1800" dirty="0">
                <a:solidFill>
                  <a:srgbClr val="000000"/>
                </a:solidFill>
                <a:latin typeface="Arial (Body)"/>
              </a:rPr>
              <a:t>Close the file: disconnect the file and the program</a:t>
            </a:r>
          </a:p>
          <a:p>
            <a:pPr marL="255651" lvl="0" indent="-255651" fontAlgn="base">
              <a:spcAft>
                <a:spcPct val="0"/>
              </a:spcAft>
              <a:buFont typeface="Arial" panose="020B0604020202020204" pitchFamily="34" charset="0"/>
              <a:buChar char="•"/>
            </a:pPr>
            <a:r>
              <a:rPr lang="en-US" altLang="en-US" sz="1800" dirty="0">
                <a:solidFill>
                  <a:srgbClr val="000000"/>
                </a:solidFill>
                <a:latin typeface="Arial (Body)"/>
                <a:ea typeface="+mn-ea"/>
              </a:rPr>
              <a:t>In general, there are two types of files:</a:t>
            </a:r>
          </a:p>
          <a:p>
            <a:pPr marL="741553" lvl="1" indent="-284353" fontAlgn="base">
              <a:spcAft>
                <a:spcPct val="0"/>
              </a:spcAft>
              <a:buFont typeface="Arial" panose="020B0604020202020204" pitchFamily="34" charset="0"/>
              <a:buChar char="–"/>
            </a:pPr>
            <a:r>
              <a:rPr lang="en-US" altLang="en-US" sz="1800" dirty="0">
                <a:solidFill>
                  <a:srgbClr val="000000"/>
                </a:solidFill>
                <a:latin typeface="Arial (Body)"/>
              </a:rPr>
              <a:t>Text file: contains data that has been encoded as test using scheme such as Unicode</a:t>
            </a:r>
          </a:p>
          <a:p>
            <a:pPr marL="741553" lvl="1" indent="-284353" fontAlgn="base">
              <a:spcAft>
                <a:spcPct val="0"/>
              </a:spcAft>
              <a:buFont typeface="Arial" panose="020B0604020202020204" pitchFamily="34" charset="0"/>
              <a:buChar char="–"/>
            </a:pPr>
            <a:r>
              <a:rPr lang="en-US" altLang="en-US" sz="1800" dirty="0">
                <a:solidFill>
                  <a:srgbClr val="000000"/>
                </a:solidFill>
                <a:latin typeface="Arial (Body)"/>
              </a:rPr>
              <a:t>Binary file: contains data that has not been converted to text. You cannot view the contents of binary files with a text editor.</a:t>
            </a:r>
          </a:p>
          <a:p>
            <a:pPr marL="255651" lvl="0" indent="-255651" fontAlgn="base">
              <a:spcAft>
                <a:spcPct val="0"/>
              </a:spcAft>
              <a:buFont typeface="Arial" panose="020B0604020202020204" pitchFamily="34" charset="0"/>
              <a:buChar char="•"/>
            </a:pPr>
            <a:r>
              <a:rPr lang="en-US" altLang="en-US" sz="1800" dirty="0">
                <a:solidFill>
                  <a:srgbClr val="000000"/>
                </a:solidFill>
                <a:latin typeface="Arial (Body)"/>
                <a:ea typeface="+mn-ea"/>
              </a:rPr>
              <a:t>This chapter only works with text files</a:t>
            </a:r>
          </a:p>
        </p:txBody>
      </p:sp>
    </p:spTree>
    <p:extLst>
      <p:ext uri="{BB962C8B-B14F-4D97-AF65-F5344CB8AC3E}">
        <p14:creationId xmlns:p14="http://schemas.microsoft.com/office/powerpoint/2010/main" val="1508259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File Accessing</a:t>
            </a:r>
            <a:endParaRPr lang="en-US" altLang="en-US"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0"/>
            <a:ext cx="8229600" cy="4047232"/>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A file object is an object that is associated with a specific file and provides a way for the program to work with that file</a:t>
            </a:r>
          </a:p>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The </a:t>
            </a:r>
            <a:r>
              <a:rPr lang="en-US" altLang="en-US" sz="2400" dirty="0" smtClean="0">
                <a:solidFill>
                  <a:srgbClr val="000000"/>
                </a:solidFill>
                <a:latin typeface="Arial (Body)"/>
                <a:ea typeface="+mn-ea"/>
              </a:rPr>
              <a:t>.N</a:t>
            </a:r>
            <a:r>
              <a:rPr lang="en-US" altLang="en-US" sz="100" dirty="0" smtClean="0">
                <a:solidFill>
                  <a:srgbClr val="000000"/>
                </a:solidFill>
                <a:latin typeface="Arial (Body)"/>
                <a:ea typeface="+mn-ea"/>
              </a:rPr>
              <a:t> </a:t>
            </a:r>
            <a:r>
              <a:rPr lang="en-US" altLang="en-US" sz="2400" dirty="0" smtClean="0">
                <a:solidFill>
                  <a:srgbClr val="000000"/>
                </a:solidFill>
                <a:latin typeface="Arial (Body)"/>
                <a:ea typeface="+mn-ea"/>
              </a:rPr>
              <a:t>E</a:t>
            </a:r>
            <a:r>
              <a:rPr lang="en-US" altLang="en-US" sz="100" dirty="0" smtClean="0">
                <a:solidFill>
                  <a:srgbClr val="000000"/>
                </a:solidFill>
                <a:latin typeface="Arial (Body)"/>
                <a:ea typeface="+mn-ea"/>
              </a:rPr>
              <a:t> </a:t>
            </a:r>
            <a:r>
              <a:rPr lang="en-US" altLang="en-US" sz="2400" dirty="0" smtClean="0">
                <a:solidFill>
                  <a:srgbClr val="000000"/>
                </a:solidFill>
                <a:latin typeface="Arial (Body)"/>
                <a:ea typeface="+mn-ea"/>
              </a:rPr>
              <a:t>T Framework </a:t>
            </a:r>
            <a:r>
              <a:rPr lang="en-US" altLang="en-US" sz="2400" dirty="0">
                <a:solidFill>
                  <a:srgbClr val="000000"/>
                </a:solidFill>
                <a:latin typeface="Arial (Body)"/>
                <a:ea typeface="+mn-ea"/>
              </a:rPr>
              <a:t>provide two classes to create file objects through the </a:t>
            </a:r>
            <a:r>
              <a:rPr lang="pt-BR" altLang="en-US" sz="2400" b="1" dirty="0" smtClean="0">
                <a:solidFill>
                  <a:srgbClr val="000000"/>
                </a:solidFill>
                <a:latin typeface="Consolas" panose="020B0609020204030204" pitchFamily="49" charset="0"/>
                <a:ea typeface="+mn-ea"/>
              </a:rPr>
              <a:t>System.I</a:t>
            </a:r>
            <a:r>
              <a:rPr lang="pt-BR" altLang="en-US" sz="100" b="1" dirty="0" smtClean="0">
                <a:solidFill>
                  <a:srgbClr val="000000"/>
                </a:solidFill>
                <a:latin typeface="Consolas" panose="020B0609020204030204" pitchFamily="49" charset="0"/>
                <a:ea typeface="+mn-ea"/>
              </a:rPr>
              <a:t> </a:t>
            </a:r>
            <a:r>
              <a:rPr lang="pt-BR" altLang="en-US" sz="2400" b="1" dirty="0" smtClean="0">
                <a:solidFill>
                  <a:srgbClr val="000000"/>
                </a:solidFill>
                <a:latin typeface="Consolas" panose="020B0609020204030204" pitchFamily="49" charset="0"/>
                <a:ea typeface="+mn-ea"/>
              </a:rPr>
              <a:t>O</a:t>
            </a:r>
            <a:r>
              <a:rPr lang="pt-BR" altLang="en-US" sz="2400" dirty="0" smtClean="0">
                <a:solidFill>
                  <a:srgbClr val="000000"/>
                </a:solidFill>
                <a:latin typeface="Arial (Body)"/>
                <a:ea typeface="+mn-ea"/>
              </a:rPr>
              <a:t> </a:t>
            </a:r>
            <a:r>
              <a:rPr lang="en-US" altLang="en-US" sz="2400" dirty="0" smtClean="0">
                <a:solidFill>
                  <a:srgbClr val="000000"/>
                </a:solidFill>
                <a:latin typeface="Arial (Body)"/>
                <a:ea typeface="+mn-ea"/>
              </a:rPr>
              <a:t>namespace</a:t>
            </a:r>
            <a:endParaRPr lang="en-US" altLang="en-US" sz="2400" dirty="0">
              <a:solidFill>
                <a:srgbClr val="000000"/>
              </a:solidFill>
              <a:latin typeface="Arial (Body)"/>
              <a:ea typeface="+mn-ea"/>
            </a:endParaRPr>
          </a:p>
          <a:p>
            <a:pPr marL="741553" lvl="1" indent="-284353" fontAlgn="base">
              <a:spcAft>
                <a:spcPct val="0"/>
              </a:spcAft>
              <a:buFont typeface="Arial" panose="020B0604020202020204" pitchFamily="34" charset="0"/>
              <a:buChar char="–"/>
            </a:pPr>
            <a:r>
              <a:rPr lang="en-US" altLang="en-US" sz="2400" b="1" dirty="0">
                <a:solidFill>
                  <a:srgbClr val="000000"/>
                </a:solidFill>
                <a:latin typeface="Consolas" panose="020B0609020204030204" pitchFamily="49" charset="0"/>
              </a:rPr>
              <a:t>StreamWriter</a:t>
            </a:r>
            <a:r>
              <a:rPr lang="en-US" altLang="en-US" sz="2400" dirty="0">
                <a:solidFill>
                  <a:srgbClr val="000000"/>
                </a:solidFill>
                <a:latin typeface="Arial (Body)"/>
              </a:rPr>
              <a:t>: for writing data to a text file</a:t>
            </a:r>
          </a:p>
          <a:p>
            <a:pPr marL="741553" lvl="1" indent="-284353" fontAlgn="base">
              <a:spcAft>
                <a:spcPct val="0"/>
              </a:spcAft>
              <a:buFont typeface="Arial" panose="020B0604020202020204" pitchFamily="34" charset="0"/>
              <a:buChar char="–"/>
            </a:pPr>
            <a:r>
              <a:rPr lang="en-US" altLang="en-US" sz="2400" b="1" dirty="0">
                <a:solidFill>
                  <a:srgbClr val="000000"/>
                </a:solidFill>
                <a:latin typeface="Consolas" panose="020B0609020204030204" pitchFamily="49" charset="0"/>
              </a:rPr>
              <a:t>StreamReader</a:t>
            </a:r>
            <a:r>
              <a:rPr lang="en-US" altLang="en-US" sz="2400" dirty="0">
                <a:solidFill>
                  <a:srgbClr val="000000"/>
                </a:solidFill>
                <a:latin typeface="Arial (Body)"/>
              </a:rPr>
              <a:t>: for reading data from a text file</a:t>
            </a:r>
          </a:p>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You need to write the following directives at the top of your </a:t>
            </a:r>
            <a:r>
              <a:rPr lang="en-US" altLang="en-US" sz="2400" dirty="0" smtClean="0">
                <a:solidFill>
                  <a:srgbClr val="000000"/>
                </a:solidFill>
                <a:latin typeface="Arial (Body)"/>
                <a:ea typeface="+mn-ea"/>
              </a:rPr>
              <a:t>program</a:t>
            </a:r>
            <a:endParaRPr lang="en-US" altLang="en-US" sz="2400" dirty="0">
              <a:solidFill>
                <a:srgbClr val="000000"/>
              </a:solidFill>
              <a:latin typeface="Arial (Body)"/>
              <a:ea typeface="+mn-ea"/>
            </a:endParaRPr>
          </a:p>
        </p:txBody>
      </p:sp>
      <p:pic>
        <p:nvPicPr>
          <p:cNvPr id="4" name="Picture 3" descr="A line of code. Using system dot i o semicolon."/>
          <p:cNvPicPr>
            <a:picLocks noChangeAspect="1"/>
          </p:cNvPicPr>
          <p:nvPr/>
        </p:nvPicPr>
        <p:blipFill>
          <a:blip r:embed="rId2"/>
          <a:stretch>
            <a:fillRect/>
          </a:stretch>
        </p:blipFill>
        <p:spPr>
          <a:xfrm>
            <a:off x="964074" y="5666735"/>
            <a:ext cx="2542252" cy="536494"/>
          </a:xfrm>
          <a:prstGeom prst="rect">
            <a:avLst/>
          </a:prstGeom>
        </p:spPr>
      </p:pic>
    </p:spTree>
    <p:extLst>
      <p:ext uri="{BB962C8B-B14F-4D97-AF65-F5344CB8AC3E}">
        <p14:creationId xmlns:p14="http://schemas.microsoft.com/office/powerpoint/2010/main" val="2500141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Writing Data to a File</a:t>
            </a:r>
            <a:endParaRPr lang="en-US" altLang="en-US" dirty="0">
              <a:latin typeface="Times New Roman" panose="02020603050405020304" pitchFamily="18" charset="0"/>
              <a:ea typeface="+mj-ea"/>
              <a:cs typeface="Arial"/>
            </a:endParaRPr>
          </a:p>
        </p:txBody>
      </p:sp>
      <p:sp>
        <p:nvSpPr>
          <p:cNvPr id="3" name="Text Placeholder 2"/>
          <p:cNvSpPr>
            <a:spLocks noGrp="1"/>
          </p:cNvSpPr>
          <p:nvPr>
            <p:ph idx="1"/>
          </p:nvPr>
        </p:nvSpPr>
        <p:spPr>
          <a:xfrm>
            <a:off x="457200" y="1600200"/>
            <a:ext cx="8229600" cy="553968"/>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Start with creating a </a:t>
            </a:r>
            <a:r>
              <a:rPr lang="en-US" altLang="en-US" sz="2400" dirty="0">
                <a:solidFill>
                  <a:srgbClr val="000000"/>
                </a:solidFill>
                <a:latin typeface="Consolas" panose="020B0609020204030204" pitchFamily="49" charset="0"/>
                <a:ea typeface="+mn-ea"/>
              </a:rPr>
              <a:t>StreamWriter</a:t>
            </a:r>
            <a:r>
              <a:rPr lang="en-US" altLang="en-US" sz="2400" dirty="0">
                <a:solidFill>
                  <a:srgbClr val="000000"/>
                </a:solidFill>
                <a:latin typeface="Arial (Body)"/>
                <a:ea typeface="+mn-ea"/>
              </a:rPr>
              <a:t> </a:t>
            </a:r>
            <a:r>
              <a:rPr lang="en-US" altLang="en-US" sz="2400" dirty="0" smtClean="0">
                <a:solidFill>
                  <a:srgbClr val="000000"/>
                </a:solidFill>
                <a:latin typeface="Arial (Body)"/>
                <a:ea typeface="+mn-ea"/>
              </a:rPr>
              <a:t>object</a:t>
            </a:r>
            <a:endParaRPr lang="en-US" altLang="en-US" sz="2400" dirty="0">
              <a:solidFill>
                <a:srgbClr val="000000"/>
              </a:solidFill>
              <a:latin typeface="Arial (Body)"/>
              <a:ea typeface="+mn-ea"/>
            </a:endParaRPr>
          </a:p>
        </p:txBody>
      </p:sp>
      <p:pic>
        <p:nvPicPr>
          <p:cNvPr id="7" name="Picture 6" descr="A line of code. Stream writer output file semicolon."/>
          <p:cNvPicPr>
            <a:picLocks noChangeAspect="1"/>
          </p:cNvPicPr>
          <p:nvPr/>
        </p:nvPicPr>
        <p:blipFill>
          <a:blip r:embed="rId2"/>
          <a:stretch>
            <a:fillRect/>
          </a:stretch>
        </p:blipFill>
        <p:spPr>
          <a:xfrm>
            <a:off x="853749" y="2228339"/>
            <a:ext cx="2908044" cy="426757"/>
          </a:xfrm>
          <a:prstGeom prst="rect">
            <a:avLst/>
          </a:prstGeom>
        </p:spPr>
      </p:pic>
      <p:sp>
        <p:nvSpPr>
          <p:cNvPr id="4" name="Content Placeholder 3"/>
          <p:cNvSpPr>
            <a:spLocks noGrp="1"/>
          </p:cNvSpPr>
          <p:nvPr>
            <p:ph idx="13"/>
          </p:nvPr>
        </p:nvSpPr>
        <p:spPr>
          <a:xfrm>
            <a:off x="473720" y="2641679"/>
            <a:ext cx="8229600" cy="859871"/>
          </a:xfrm>
        </p:spPr>
        <p:txBody>
          <a:bodyPr/>
          <a:lstStyle/>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rPr>
              <a:t>Use one of the File methods to open the file to which you will be writing data. Sample File methods are</a:t>
            </a:r>
            <a:r>
              <a:rPr lang="en-US" altLang="en-US" sz="2400" dirty="0" smtClean="0">
                <a:solidFill>
                  <a:srgbClr val="000000"/>
                </a:solidFill>
                <a:latin typeface="Arial (Body)"/>
              </a:rPr>
              <a:t>:</a:t>
            </a:r>
            <a:endParaRPr lang="en-US" sz="2400" dirty="0"/>
          </a:p>
        </p:txBody>
      </p:sp>
      <p:pic>
        <p:nvPicPr>
          <p:cNvPr id="8" name="Picture 7" descr="2 sample file methods. Sample 1. Minus file dot create text. Sample 2. Minus file dot append text."/>
          <p:cNvPicPr>
            <a:picLocks noChangeAspect="1"/>
          </p:cNvPicPr>
          <p:nvPr/>
        </p:nvPicPr>
        <p:blipFill>
          <a:blip r:embed="rId3"/>
          <a:stretch>
            <a:fillRect/>
          </a:stretch>
        </p:blipFill>
        <p:spPr>
          <a:xfrm>
            <a:off x="853749" y="3629366"/>
            <a:ext cx="2426479" cy="719390"/>
          </a:xfrm>
          <a:prstGeom prst="rect">
            <a:avLst/>
          </a:prstGeom>
        </p:spPr>
      </p:pic>
      <p:sp>
        <p:nvSpPr>
          <p:cNvPr id="5" name="Content Placeholder 4"/>
          <p:cNvSpPr>
            <a:spLocks noGrp="1"/>
          </p:cNvSpPr>
          <p:nvPr>
            <p:ph idx="14"/>
          </p:nvPr>
        </p:nvSpPr>
        <p:spPr>
          <a:xfrm>
            <a:off x="457200" y="4374474"/>
            <a:ext cx="8229600" cy="1518326"/>
          </a:xfrm>
        </p:spPr>
        <p:txBody>
          <a:bodyPr/>
          <a:lstStyle/>
          <a:p>
            <a:pPr marL="255651" lvl="0" indent="-255651" fontAlgn="base">
              <a:spcAft>
                <a:spcPct val="0"/>
              </a:spcAft>
              <a:buFont typeface="Arial" panose="020B0604020202020204" pitchFamily="34" charset="0"/>
              <a:buChar char="•"/>
            </a:pPr>
            <a:r>
              <a:rPr lang="en-US" altLang="en-US" sz="2400" dirty="0" smtClean="0">
                <a:solidFill>
                  <a:srgbClr val="000000"/>
                </a:solidFill>
                <a:latin typeface="Arial (Body)"/>
              </a:rPr>
              <a:t>Use </a:t>
            </a:r>
            <a:r>
              <a:rPr lang="en-US" altLang="en-US" sz="2400" dirty="0">
                <a:solidFill>
                  <a:srgbClr val="000000"/>
                </a:solidFill>
                <a:latin typeface="Arial (Body)"/>
              </a:rPr>
              <a:t>the </a:t>
            </a:r>
            <a:r>
              <a:rPr lang="en-US" altLang="en-US" sz="2400" b="1" dirty="0">
                <a:solidFill>
                  <a:srgbClr val="000000"/>
                </a:solidFill>
                <a:latin typeface="Consolas" panose="020B0609020204030204" pitchFamily="49" charset="0"/>
              </a:rPr>
              <a:t>Write</a:t>
            </a:r>
            <a:r>
              <a:rPr lang="en-US" altLang="en-US" sz="2400" dirty="0">
                <a:solidFill>
                  <a:srgbClr val="000000"/>
                </a:solidFill>
                <a:latin typeface="Arial (Body)"/>
              </a:rPr>
              <a:t> or </a:t>
            </a:r>
            <a:r>
              <a:rPr lang="en-US" altLang="en-US" sz="2400" b="1" dirty="0">
                <a:solidFill>
                  <a:srgbClr val="000000"/>
                </a:solidFill>
                <a:latin typeface="Consolas" panose="020B0609020204030204" pitchFamily="49" charset="0"/>
              </a:rPr>
              <a:t>WriteLine</a:t>
            </a:r>
            <a:r>
              <a:rPr lang="en-US" altLang="en-US" sz="2400" b="1" dirty="0">
                <a:solidFill>
                  <a:srgbClr val="000000"/>
                </a:solidFill>
                <a:latin typeface="Arial (Body)"/>
              </a:rPr>
              <a:t> </a:t>
            </a:r>
            <a:r>
              <a:rPr lang="en-US" altLang="en-US" sz="2400" dirty="0">
                <a:solidFill>
                  <a:srgbClr val="000000"/>
                </a:solidFill>
                <a:latin typeface="Arial (Body)"/>
              </a:rPr>
              <a:t>method to write items of data to the file</a:t>
            </a:r>
          </a:p>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rPr>
              <a:t>Close the connection</a:t>
            </a:r>
            <a:r>
              <a:rPr lang="en-US" altLang="en-US" sz="2400" dirty="0" smtClean="0">
                <a:solidFill>
                  <a:srgbClr val="000000"/>
                </a:solidFill>
                <a:latin typeface="Arial (Body)"/>
              </a:rPr>
              <a:t>.</a:t>
            </a:r>
            <a:endParaRPr lang="en-US" altLang="en-US" sz="2400" dirty="0">
              <a:solidFill>
                <a:srgbClr val="000000"/>
              </a:solidFill>
              <a:latin typeface="Arial (Body)"/>
            </a:endParaRPr>
          </a:p>
        </p:txBody>
      </p:sp>
    </p:spTree>
    <p:extLst>
      <p:ext uri="{BB962C8B-B14F-4D97-AF65-F5344CB8AC3E}">
        <p14:creationId xmlns:p14="http://schemas.microsoft.com/office/powerpoint/2010/main" val="4255152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pt-BR" dirty="0" smtClean="0"/>
              <a:t>Topics</a:t>
            </a:r>
            <a:endParaRPr lang="en-US" altLang="en-US"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1"/>
            <a:ext cx="8229600" cy="1054104"/>
          </a:xfrm>
        </p:spPr>
        <p:txBody>
          <a:bodyPr wrap="square" lIns="91425" tIns="91425" rIns="91425" bIns="91425">
            <a:spAutoFit/>
          </a:bodyPr>
          <a:lstStyle/>
          <a:p>
            <a:pPr marL="0" lvl="0" indent="0" fontAlgn="base">
              <a:spcAft>
                <a:spcPct val="0"/>
              </a:spcAft>
              <a:buNone/>
            </a:pPr>
            <a:r>
              <a:rPr lang="en-US" altLang="en-US" sz="2200" b="1" dirty="0">
                <a:solidFill>
                  <a:schemeClr val="tx2"/>
                </a:solidFill>
                <a:latin typeface="Arial (Body)"/>
                <a:ea typeface="+mn-ea"/>
              </a:rPr>
              <a:t>5.1</a:t>
            </a:r>
            <a:r>
              <a:rPr lang="en-US" altLang="en-US" sz="2200" dirty="0">
                <a:solidFill>
                  <a:srgbClr val="000000"/>
                </a:solidFill>
                <a:latin typeface="Arial (Body)"/>
                <a:ea typeface="+mn-ea"/>
              </a:rPr>
              <a:t> More About ListBoxes</a:t>
            </a:r>
          </a:p>
          <a:p>
            <a:pPr marL="0" lvl="0" indent="0" fontAlgn="base">
              <a:spcAft>
                <a:spcPct val="0"/>
              </a:spcAft>
              <a:buNone/>
            </a:pPr>
            <a:r>
              <a:rPr lang="en-US" altLang="en-US" sz="2200" b="1" dirty="0">
                <a:solidFill>
                  <a:schemeClr val="tx2"/>
                </a:solidFill>
                <a:latin typeface="Arial (Body)"/>
                <a:ea typeface="+mn-ea"/>
              </a:rPr>
              <a:t>5.2</a:t>
            </a:r>
            <a:r>
              <a:rPr lang="en-US" altLang="en-US" sz="2200" dirty="0">
                <a:solidFill>
                  <a:srgbClr val="000000"/>
                </a:solidFill>
                <a:latin typeface="Arial (Body)"/>
                <a:ea typeface="+mn-ea"/>
              </a:rPr>
              <a:t> The </a:t>
            </a:r>
            <a:r>
              <a:rPr lang="en-US" altLang="en-US" sz="2200" dirty="0">
                <a:solidFill>
                  <a:srgbClr val="000000"/>
                </a:solidFill>
                <a:latin typeface="Consolas" panose="020B0609020204030204" pitchFamily="49" charset="0"/>
                <a:ea typeface="+mn-ea"/>
              </a:rPr>
              <a:t>while</a:t>
            </a:r>
            <a:r>
              <a:rPr lang="en-US" altLang="en-US" sz="2200" dirty="0">
                <a:solidFill>
                  <a:srgbClr val="000000"/>
                </a:solidFill>
                <a:latin typeface="Arial (Body)"/>
                <a:ea typeface="+mn-ea"/>
              </a:rPr>
              <a:t> </a:t>
            </a:r>
            <a:r>
              <a:rPr lang="en-US" altLang="en-US" sz="2200" dirty="0" smtClean="0">
                <a:solidFill>
                  <a:srgbClr val="000000"/>
                </a:solidFill>
                <a:latin typeface="Arial (Body)"/>
                <a:ea typeface="+mn-ea"/>
              </a:rPr>
              <a:t>Loop</a:t>
            </a:r>
            <a:endParaRPr lang="en-US" altLang="en-US" sz="2200" dirty="0">
              <a:solidFill>
                <a:srgbClr val="000000"/>
              </a:solidFill>
              <a:latin typeface="Arial (Body)"/>
              <a:ea typeface="+mn-ea"/>
            </a:endParaRPr>
          </a:p>
        </p:txBody>
      </p:sp>
      <p:sp>
        <p:nvSpPr>
          <p:cNvPr id="6" name="Content Placeholder 5"/>
          <p:cNvSpPr>
            <a:spLocks noGrp="1"/>
          </p:cNvSpPr>
          <p:nvPr>
            <p:ph sz="quarter" idx="15"/>
          </p:nvPr>
        </p:nvSpPr>
        <p:spPr>
          <a:xfrm>
            <a:off x="457191" y="2658976"/>
            <a:ext cx="1275356" cy="550863"/>
          </a:xfrm>
        </p:spPr>
        <p:txBody>
          <a:bodyPr/>
          <a:lstStyle/>
          <a:p>
            <a:pPr marL="0" indent="0">
              <a:buNone/>
            </a:pPr>
            <a:r>
              <a:rPr lang="en-US" altLang="en-US" sz="2200" b="1" dirty="0">
                <a:solidFill>
                  <a:schemeClr val="tx2"/>
                </a:solidFill>
                <a:latin typeface="Arial (Body)"/>
              </a:rPr>
              <a:t>5.3</a:t>
            </a:r>
            <a:r>
              <a:rPr lang="en-US" altLang="en-US" sz="2200" dirty="0">
                <a:solidFill>
                  <a:srgbClr val="000000"/>
                </a:solidFill>
                <a:latin typeface="Arial (Body)"/>
              </a:rPr>
              <a:t> </a:t>
            </a:r>
            <a:r>
              <a:rPr lang="en-US" altLang="en-US" sz="2200" dirty="0" smtClean="0">
                <a:solidFill>
                  <a:srgbClr val="000000"/>
                </a:solidFill>
                <a:latin typeface="Arial (Body)"/>
              </a:rPr>
              <a:t>The</a:t>
            </a:r>
            <a:endParaRPr lang="en-US" sz="2200" dirty="0"/>
          </a:p>
        </p:txBody>
      </p:sp>
      <p:graphicFrame>
        <p:nvGraphicFramePr>
          <p:cNvPr id="9" name="Object 8" descr="increment and decrement"/>
          <p:cNvGraphicFramePr>
            <a:graphicFrameLocks noChangeAspect="1"/>
          </p:cNvGraphicFramePr>
          <p:nvPr>
            <p:extLst>
              <p:ext uri="{D42A27DB-BD31-4B8C-83A1-F6EECF244321}">
                <p14:modId xmlns:p14="http://schemas.microsoft.com/office/powerpoint/2010/main" val="4135969476"/>
              </p:ext>
            </p:extLst>
          </p:nvPr>
        </p:nvGraphicFramePr>
        <p:xfrm>
          <a:off x="1627091" y="2767239"/>
          <a:ext cx="1433513" cy="346075"/>
        </p:xfrm>
        <a:graphic>
          <a:graphicData uri="http://schemas.openxmlformats.org/presentationml/2006/ole">
            <mc:AlternateContent xmlns:mc="http://schemas.openxmlformats.org/markup-compatibility/2006">
              <mc:Choice xmlns:v="urn:schemas-microsoft-com:vml" Requires="v">
                <p:oleObj spid="_x0000_s1299" name="Equation" r:id="rId3" imgW="736560" imgH="177480" progId="Equation.DSMT4">
                  <p:embed/>
                </p:oleObj>
              </mc:Choice>
              <mc:Fallback>
                <p:oleObj name="Equation" r:id="rId3" imgW="736560" imgH="177480" progId="Equation.DSMT4">
                  <p:embed/>
                  <p:pic>
                    <p:nvPicPr>
                      <p:cNvPr id="0" name=""/>
                      <p:cNvPicPr/>
                      <p:nvPr/>
                    </p:nvPicPr>
                    <p:blipFill>
                      <a:blip r:embed="rId4"/>
                      <a:stretch>
                        <a:fillRect/>
                      </a:stretch>
                    </p:blipFill>
                    <p:spPr>
                      <a:xfrm>
                        <a:off x="1627091" y="2767239"/>
                        <a:ext cx="1433513" cy="346075"/>
                      </a:xfrm>
                      <a:prstGeom prst="rect">
                        <a:avLst/>
                      </a:prstGeom>
                    </p:spPr>
                  </p:pic>
                </p:oleObj>
              </mc:Fallback>
            </mc:AlternateContent>
          </a:graphicData>
        </a:graphic>
      </p:graphicFrame>
      <p:sp>
        <p:nvSpPr>
          <p:cNvPr id="7" name="Content Placeholder 6"/>
          <p:cNvSpPr>
            <a:spLocks noGrp="1"/>
          </p:cNvSpPr>
          <p:nvPr>
            <p:ph sz="quarter" idx="16"/>
          </p:nvPr>
        </p:nvSpPr>
        <p:spPr>
          <a:xfrm>
            <a:off x="3069771" y="2662905"/>
            <a:ext cx="1574800" cy="594405"/>
          </a:xfrm>
        </p:spPr>
        <p:txBody>
          <a:bodyPr/>
          <a:lstStyle/>
          <a:p>
            <a:pPr marL="0" indent="0">
              <a:buNone/>
            </a:pPr>
            <a:r>
              <a:rPr lang="en-US" altLang="en-US" sz="2200" dirty="0" smtClean="0">
                <a:solidFill>
                  <a:srgbClr val="000000"/>
                </a:solidFill>
                <a:latin typeface="Arial (Body)"/>
              </a:rPr>
              <a:t>Operators</a:t>
            </a:r>
            <a:endParaRPr lang="en-US" sz="2200" dirty="0"/>
          </a:p>
        </p:txBody>
      </p:sp>
      <p:sp>
        <p:nvSpPr>
          <p:cNvPr id="8" name="Content Placeholder 7"/>
          <p:cNvSpPr>
            <a:spLocks noGrp="1"/>
          </p:cNvSpPr>
          <p:nvPr>
            <p:ph sz="quarter" idx="17"/>
          </p:nvPr>
        </p:nvSpPr>
        <p:spPr>
          <a:xfrm>
            <a:off x="441158" y="3208422"/>
            <a:ext cx="8229600" cy="3047999"/>
          </a:xfrm>
        </p:spPr>
        <p:txBody>
          <a:bodyPr/>
          <a:lstStyle/>
          <a:p>
            <a:pPr marL="0" lvl="0" indent="0" fontAlgn="base">
              <a:spcAft>
                <a:spcPct val="0"/>
              </a:spcAft>
              <a:buNone/>
            </a:pPr>
            <a:r>
              <a:rPr lang="en-US" altLang="en-US" sz="2200" b="1" dirty="0">
                <a:solidFill>
                  <a:schemeClr val="tx2"/>
                </a:solidFill>
                <a:latin typeface="Arial (Body)"/>
              </a:rPr>
              <a:t>5.4</a:t>
            </a:r>
            <a:r>
              <a:rPr lang="en-US" altLang="en-US" sz="2200" dirty="0">
                <a:solidFill>
                  <a:srgbClr val="000000"/>
                </a:solidFill>
                <a:latin typeface="Arial (Body)"/>
              </a:rPr>
              <a:t> The </a:t>
            </a:r>
            <a:r>
              <a:rPr lang="en-US" altLang="en-US" sz="2200" dirty="0">
                <a:solidFill>
                  <a:srgbClr val="000000"/>
                </a:solidFill>
                <a:latin typeface="Consolas" panose="020B0609020204030204" pitchFamily="49" charset="0"/>
              </a:rPr>
              <a:t>for</a:t>
            </a:r>
            <a:r>
              <a:rPr lang="en-US" altLang="en-US" sz="2200" dirty="0">
                <a:solidFill>
                  <a:srgbClr val="000000"/>
                </a:solidFill>
                <a:latin typeface="Arial (Body)"/>
              </a:rPr>
              <a:t> Loop</a:t>
            </a:r>
          </a:p>
          <a:p>
            <a:pPr marL="0" lvl="0" indent="0" fontAlgn="base">
              <a:spcAft>
                <a:spcPct val="0"/>
              </a:spcAft>
              <a:buNone/>
            </a:pPr>
            <a:r>
              <a:rPr lang="en-US" altLang="en-US" sz="2200" b="1" dirty="0">
                <a:solidFill>
                  <a:schemeClr val="tx2"/>
                </a:solidFill>
                <a:latin typeface="Arial (Body)"/>
              </a:rPr>
              <a:t>5.5</a:t>
            </a:r>
            <a:r>
              <a:rPr lang="en-US" altLang="en-US" sz="2200" dirty="0">
                <a:solidFill>
                  <a:srgbClr val="000000"/>
                </a:solidFill>
                <a:latin typeface="Arial (Body)"/>
              </a:rPr>
              <a:t> The </a:t>
            </a:r>
            <a:r>
              <a:rPr lang="en-US" altLang="en-US" sz="2200" dirty="0">
                <a:solidFill>
                  <a:srgbClr val="000000"/>
                </a:solidFill>
                <a:latin typeface="Consolas" panose="020B0609020204030204" pitchFamily="49" charset="0"/>
              </a:rPr>
              <a:t>do-while</a:t>
            </a:r>
            <a:r>
              <a:rPr lang="en-US" altLang="en-US" sz="2200" dirty="0">
                <a:solidFill>
                  <a:srgbClr val="000000"/>
                </a:solidFill>
                <a:latin typeface="Arial (Body)"/>
              </a:rPr>
              <a:t> Loop</a:t>
            </a:r>
          </a:p>
          <a:p>
            <a:pPr marL="0" lvl="0" indent="0" fontAlgn="base">
              <a:spcAft>
                <a:spcPct val="0"/>
              </a:spcAft>
              <a:buNone/>
            </a:pPr>
            <a:r>
              <a:rPr lang="en-US" altLang="en-US" sz="2200" b="1" dirty="0">
                <a:solidFill>
                  <a:schemeClr val="tx2"/>
                </a:solidFill>
                <a:latin typeface="Arial (Body)"/>
              </a:rPr>
              <a:t>5.6</a:t>
            </a:r>
            <a:r>
              <a:rPr lang="en-US" altLang="en-US" sz="2200" dirty="0">
                <a:solidFill>
                  <a:srgbClr val="000000"/>
                </a:solidFill>
                <a:latin typeface="Arial (Body)"/>
              </a:rPr>
              <a:t> Using Files for Data Storage</a:t>
            </a:r>
          </a:p>
          <a:p>
            <a:pPr marL="0" lvl="0" indent="0" fontAlgn="base">
              <a:spcAft>
                <a:spcPct val="0"/>
              </a:spcAft>
              <a:buNone/>
            </a:pPr>
            <a:r>
              <a:rPr lang="en-US" altLang="en-US" sz="2200" b="1" dirty="0">
                <a:solidFill>
                  <a:schemeClr val="tx2"/>
                </a:solidFill>
                <a:latin typeface="Arial (Body)"/>
              </a:rPr>
              <a:t>5.7</a:t>
            </a:r>
            <a:r>
              <a:rPr lang="en-US" altLang="en-US" sz="2200" dirty="0">
                <a:solidFill>
                  <a:srgbClr val="000000"/>
                </a:solidFill>
                <a:latin typeface="Arial (Body)"/>
              </a:rPr>
              <a:t> The OpenFileDialog and SaveFileDialog Controls</a:t>
            </a:r>
          </a:p>
          <a:p>
            <a:pPr marL="0" lvl="0" indent="0" fontAlgn="base">
              <a:spcAft>
                <a:spcPct val="0"/>
              </a:spcAft>
              <a:buNone/>
            </a:pPr>
            <a:r>
              <a:rPr lang="en-US" altLang="en-US" sz="2200" b="1" dirty="0">
                <a:solidFill>
                  <a:schemeClr val="tx2"/>
                </a:solidFill>
                <a:latin typeface="Arial (Body)"/>
              </a:rPr>
              <a:t>5.8</a:t>
            </a:r>
            <a:r>
              <a:rPr lang="en-US" altLang="en-US" sz="2200" dirty="0">
                <a:solidFill>
                  <a:srgbClr val="000000"/>
                </a:solidFill>
                <a:latin typeface="Arial (Body)"/>
              </a:rPr>
              <a:t> Random Numbers</a:t>
            </a:r>
          </a:p>
          <a:p>
            <a:pPr marL="0" lvl="0" indent="0" fontAlgn="base">
              <a:spcAft>
                <a:spcPct val="0"/>
              </a:spcAft>
              <a:buNone/>
            </a:pPr>
            <a:r>
              <a:rPr lang="en-US" altLang="en-US" sz="2200" b="1" dirty="0">
                <a:solidFill>
                  <a:schemeClr val="tx2"/>
                </a:solidFill>
                <a:latin typeface="Arial (Body)"/>
              </a:rPr>
              <a:t>5.9</a:t>
            </a:r>
            <a:r>
              <a:rPr lang="en-US" altLang="en-US" sz="2200" dirty="0">
                <a:solidFill>
                  <a:srgbClr val="000000"/>
                </a:solidFill>
                <a:latin typeface="Arial (Body)"/>
              </a:rPr>
              <a:t> The Load </a:t>
            </a:r>
            <a:r>
              <a:rPr lang="en-US" altLang="en-US" sz="2200" dirty="0" smtClean="0">
                <a:solidFill>
                  <a:srgbClr val="000000"/>
                </a:solidFill>
                <a:latin typeface="Arial (Body)"/>
              </a:rPr>
              <a:t>Event</a:t>
            </a:r>
            <a:endParaRPr lang="en-US" altLang="en-US" sz="2200" dirty="0">
              <a:solidFill>
                <a:srgbClr val="000000"/>
              </a:solidFill>
              <a:latin typeface="Arial (Body)"/>
            </a:endParaRPr>
          </a:p>
        </p:txBody>
      </p:sp>
    </p:spTree>
    <p:extLst>
      <p:ext uri="{BB962C8B-B14F-4D97-AF65-F5344CB8AC3E}">
        <p14:creationId xmlns:p14="http://schemas.microsoft.com/office/powerpoint/2010/main" val="22429977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Sample Code </a:t>
            </a:r>
            <a:r>
              <a:rPr lang="en-US" altLang="en-US" sz="2000" b="0" dirty="0" smtClean="0">
                <a:latin typeface="Times New Roman" panose="02020603050405020304" pitchFamily="18" charset="0"/>
                <a:ea typeface="+mj-ea"/>
                <a:cs typeface="Arial"/>
              </a:rPr>
              <a:t>(4 of 4)</a:t>
            </a:r>
            <a:endParaRPr lang="en-US" altLang="en-US" sz="2000" b="0" dirty="0">
              <a:latin typeface="Times New Roman" panose="02020603050405020304" pitchFamily="18" charset="0"/>
              <a:ea typeface="+mj-ea"/>
              <a:cs typeface="Arial"/>
            </a:endParaRPr>
          </a:p>
        </p:txBody>
      </p:sp>
      <p:pic>
        <p:nvPicPr>
          <p:cNvPr id="5" name="Picture 4" descr="The code has 6 lines, as follows. Line 1. Stream writer output file semicolon. Line 2. Output file = file dot create text left parenthesis double quote courses dot t x t double quotes right parenthesis semicolon. Line 3. Output file dot write line left parenthesis double quote Introduction to computer science double quotes right parenthesis semicolon. Line 4. Output file dot write line left parenthesis double quote English composition double quotes right parenthesis semicolon. Line 5. Output file dot write left parenthesis double quote Calculus I double quotes right parenthesis semicolon. Line 6. Output file dot close left parenthesis right parenthesis semicolon."/>
          <p:cNvPicPr>
            <a:picLocks noChangeAspect="1"/>
          </p:cNvPicPr>
          <p:nvPr/>
        </p:nvPicPr>
        <p:blipFill>
          <a:blip r:embed="rId2"/>
          <a:stretch>
            <a:fillRect/>
          </a:stretch>
        </p:blipFill>
        <p:spPr>
          <a:xfrm>
            <a:off x="457200" y="1600200"/>
            <a:ext cx="7431668" cy="2145978"/>
          </a:xfrm>
          <a:prstGeom prst="rect">
            <a:avLst/>
          </a:prstGeom>
        </p:spPr>
      </p:pic>
      <p:sp>
        <p:nvSpPr>
          <p:cNvPr id="3" name="Text Placeholder 2"/>
          <p:cNvSpPr>
            <a:spLocks noGrp="1"/>
          </p:cNvSpPr>
          <p:nvPr>
            <p:ph type="body" idx="1"/>
          </p:nvPr>
        </p:nvSpPr>
        <p:spPr>
          <a:xfrm>
            <a:off x="457200" y="3748311"/>
            <a:ext cx="8229600" cy="2223655"/>
          </a:xfrm>
        </p:spPr>
        <p:txBody>
          <a:bodyPr wrap="square" lIns="91425" tIns="91425" rIns="91425" bIns="91425">
            <a:spAutoFit/>
          </a:bodyPr>
          <a:lstStyle/>
          <a:p>
            <a:r>
              <a:rPr lang="en-US" altLang="en-US" sz="2400" dirty="0">
                <a:latin typeface="+mn-lt"/>
              </a:rPr>
              <a:t>The </a:t>
            </a:r>
            <a:r>
              <a:rPr lang="en-US" altLang="en-US" sz="2400" b="1" dirty="0">
                <a:latin typeface="Consolas" panose="020B0609020204030204" pitchFamily="49" charset="0"/>
              </a:rPr>
              <a:t>WriteLine</a:t>
            </a:r>
            <a:r>
              <a:rPr lang="en-US" altLang="en-US" sz="2400" b="1" dirty="0">
                <a:latin typeface="+mn-lt"/>
              </a:rPr>
              <a:t> </a:t>
            </a:r>
            <a:r>
              <a:rPr lang="en-US" altLang="en-US" sz="2400" dirty="0">
                <a:latin typeface="+mn-lt"/>
              </a:rPr>
              <a:t>method writes an item of data to a file and then writes a newline characters which specifies the end of a line</a:t>
            </a:r>
          </a:p>
          <a:p>
            <a:r>
              <a:rPr lang="en-US" altLang="en-US" sz="2400" dirty="0">
                <a:latin typeface="+mn-lt"/>
              </a:rPr>
              <a:t>The </a:t>
            </a:r>
            <a:r>
              <a:rPr lang="en-US" altLang="en-US" sz="2400" b="1" dirty="0">
                <a:latin typeface="Consolas" panose="020B0609020204030204" pitchFamily="49" charset="0"/>
              </a:rPr>
              <a:t>Write</a:t>
            </a:r>
            <a:r>
              <a:rPr lang="en-US" altLang="en-US" sz="2400" dirty="0">
                <a:latin typeface="+mn-lt"/>
              </a:rPr>
              <a:t> method writes an item to a file without a newline character</a:t>
            </a:r>
            <a:endParaRPr lang="en-US" altLang="en-US" sz="2400" dirty="0">
              <a:solidFill>
                <a:srgbClr val="000000"/>
              </a:solidFill>
              <a:latin typeface="+mn-lt"/>
              <a:ea typeface="+mn-ea"/>
            </a:endParaRPr>
          </a:p>
        </p:txBody>
      </p:sp>
    </p:spTree>
    <p:extLst>
      <p:ext uri="{BB962C8B-B14F-4D97-AF65-F5344CB8AC3E}">
        <p14:creationId xmlns:p14="http://schemas.microsoft.com/office/powerpoint/2010/main" val="964211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smtClean="0">
                <a:latin typeface="Consolas" panose="020B0609020204030204" pitchFamily="49" charset="0"/>
                <a:ea typeface="+mj-ea"/>
                <a:cs typeface="Arial"/>
              </a:rPr>
              <a:t>CreateText</a:t>
            </a:r>
            <a:r>
              <a:rPr lang="en-US" altLang="en-US" dirty="0" smtClean="0">
                <a:latin typeface="Times New Roman" panose="02020603050405020304" pitchFamily="18" charset="0"/>
                <a:ea typeface="+mj-ea"/>
                <a:cs typeface="Arial"/>
              </a:rPr>
              <a:t> v</a:t>
            </a:r>
            <a:r>
              <a:rPr lang="en-US" altLang="en-US" sz="100" dirty="0" smtClean="0">
                <a:solidFill>
                  <a:schemeClr val="bg1"/>
                </a:solidFill>
                <a:latin typeface="Times New Roman" panose="02020603050405020304" pitchFamily="18" charset="0"/>
                <a:ea typeface="+mj-ea"/>
                <a:cs typeface="Arial"/>
              </a:rPr>
              <a:t>ersu</a:t>
            </a:r>
            <a:r>
              <a:rPr lang="en-US" altLang="en-US" dirty="0" smtClean="0">
                <a:latin typeface="Times New Roman" panose="02020603050405020304" pitchFamily="18" charset="0"/>
                <a:ea typeface="+mj-ea"/>
                <a:cs typeface="Arial"/>
              </a:rPr>
              <a:t>s </a:t>
            </a:r>
            <a:r>
              <a:rPr lang="en-US" altLang="en-US" dirty="0" smtClean="0">
                <a:latin typeface="Consolas" panose="020B0609020204030204" pitchFamily="49" charset="0"/>
                <a:ea typeface="+mj-ea"/>
                <a:cs typeface="Arial"/>
              </a:rPr>
              <a:t>AppendText</a:t>
            </a:r>
            <a:endParaRPr lang="en-US" altLang="en-US" sz="2000" b="0" dirty="0">
              <a:latin typeface="Consolas" panose="020B0609020204030204" pitchFamily="49" charset="0"/>
              <a:ea typeface="+mj-ea"/>
              <a:cs typeface="Arial"/>
            </a:endParaRPr>
          </a:p>
        </p:txBody>
      </p:sp>
      <p:sp>
        <p:nvSpPr>
          <p:cNvPr id="3" name="Text Placeholder 2"/>
          <p:cNvSpPr>
            <a:spLocks noGrp="1"/>
          </p:cNvSpPr>
          <p:nvPr>
            <p:ph type="body" idx="1"/>
          </p:nvPr>
        </p:nvSpPr>
        <p:spPr>
          <a:xfrm>
            <a:off x="457200" y="1600200"/>
            <a:ext cx="8229600" cy="3377817"/>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000" dirty="0">
                <a:solidFill>
                  <a:srgbClr val="000000"/>
                </a:solidFill>
                <a:latin typeface="Arial (Body)"/>
                <a:ea typeface="+mn-ea"/>
              </a:rPr>
              <a:t>The previous code uses the </a:t>
            </a:r>
            <a:r>
              <a:rPr lang="en-US" altLang="en-US" sz="2000" dirty="0">
                <a:solidFill>
                  <a:srgbClr val="000000"/>
                </a:solidFill>
                <a:latin typeface="Consolas" panose="020B0609020204030204" pitchFamily="49" charset="0"/>
                <a:ea typeface="+mn-ea"/>
              </a:rPr>
              <a:t>File.CreateText</a:t>
            </a:r>
            <a:r>
              <a:rPr lang="en-US" altLang="en-US" sz="2000" dirty="0">
                <a:solidFill>
                  <a:srgbClr val="000000"/>
                </a:solidFill>
                <a:latin typeface="Arial (Body)"/>
                <a:ea typeface="+mn-ea"/>
              </a:rPr>
              <a:t> method for the following reasons:</a:t>
            </a:r>
          </a:p>
          <a:p>
            <a:pPr marL="741553" lvl="1" indent="-284353" fontAlgn="base">
              <a:spcAft>
                <a:spcPct val="0"/>
              </a:spcAft>
              <a:buFont typeface="Arial" panose="020B0604020202020204" pitchFamily="34" charset="0"/>
              <a:buChar char="–"/>
            </a:pPr>
            <a:r>
              <a:rPr lang="en-US" altLang="en-US" sz="2000" dirty="0">
                <a:solidFill>
                  <a:srgbClr val="000000"/>
                </a:solidFill>
                <a:latin typeface="Arial (Body)"/>
              </a:rPr>
              <a:t>It creates a text file with the name specified by the argument. If the file already exists, its contents are erased</a:t>
            </a:r>
          </a:p>
          <a:p>
            <a:pPr marL="741553" lvl="1" indent="-284353" fontAlgn="base">
              <a:spcAft>
                <a:spcPct val="0"/>
              </a:spcAft>
              <a:buFont typeface="Arial" panose="020B0604020202020204" pitchFamily="34" charset="0"/>
              <a:buChar char="–"/>
            </a:pPr>
            <a:r>
              <a:rPr lang="en-US" altLang="en-US" sz="2000" dirty="0">
                <a:solidFill>
                  <a:srgbClr val="000000"/>
                </a:solidFill>
                <a:latin typeface="Arial (Body)"/>
              </a:rPr>
              <a:t>It creates a </a:t>
            </a:r>
            <a:r>
              <a:rPr lang="en-US" altLang="en-US" sz="2000" dirty="0">
                <a:solidFill>
                  <a:srgbClr val="000000"/>
                </a:solidFill>
                <a:latin typeface="Consolas" panose="020B0609020204030204" pitchFamily="49" charset="0"/>
              </a:rPr>
              <a:t>StreamWriter</a:t>
            </a:r>
            <a:r>
              <a:rPr lang="en-US" altLang="en-US" sz="2000" dirty="0">
                <a:solidFill>
                  <a:srgbClr val="000000"/>
                </a:solidFill>
                <a:latin typeface="Arial (Body)"/>
              </a:rPr>
              <a:t> object in memory, associated with the file</a:t>
            </a:r>
          </a:p>
          <a:p>
            <a:pPr marL="741553" lvl="1" indent="-284353" fontAlgn="base">
              <a:spcAft>
                <a:spcPct val="0"/>
              </a:spcAft>
              <a:buFont typeface="Arial" panose="020B0604020202020204" pitchFamily="34" charset="0"/>
              <a:buChar char="–"/>
            </a:pPr>
            <a:r>
              <a:rPr lang="en-US" altLang="en-US" sz="2000" dirty="0">
                <a:solidFill>
                  <a:srgbClr val="000000"/>
                </a:solidFill>
                <a:latin typeface="Arial (Body)"/>
              </a:rPr>
              <a:t>It returns a reference to the </a:t>
            </a:r>
            <a:r>
              <a:rPr lang="en-US" altLang="en-US" sz="2000" dirty="0">
                <a:solidFill>
                  <a:srgbClr val="000000"/>
                </a:solidFill>
                <a:latin typeface="Consolas" panose="020B0609020204030204" pitchFamily="49" charset="0"/>
              </a:rPr>
              <a:t>StreamWriter</a:t>
            </a:r>
            <a:r>
              <a:rPr lang="en-US" altLang="en-US" sz="2000" dirty="0">
                <a:solidFill>
                  <a:srgbClr val="000000"/>
                </a:solidFill>
                <a:latin typeface="Arial (Body)"/>
              </a:rPr>
              <a:t> object</a:t>
            </a:r>
          </a:p>
          <a:p>
            <a:pPr marL="255651" lvl="0" indent="-255651" fontAlgn="base">
              <a:spcAft>
                <a:spcPct val="0"/>
              </a:spcAft>
              <a:buFont typeface="Arial" panose="020B0604020202020204" pitchFamily="34" charset="0"/>
              <a:buChar char="•"/>
            </a:pPr>
            <a:r>
              <a:rPr lang="en-US" altLang="en-US" sz="2000" dirty="0">
                <a:solidFill>
                  <a:srgbClr val="000000"/>
                </a:solidFill>
                <a:latin typeface="Arial (Body)"/>
                <a:ea typeface="+mn-ea"/>
              </a:rPr>
              <a:t>When there is a need not to erase the contents of an existing file, use the </a:t>
            </a:r>
            <a:r>
              <a:rPr lang="en-US" altLang="en-US" sz="2000" dirty="0">
                <a:solidFill>
                  <a:srgbClr val="000000"/>
                </a:solidFill>
                <a:latin typeface="Consolas" panose="020B0609020204030204" pitchFamily="49" charset="0"/>
                <a:ea typeface="+mn-ea"/>
              </a:rPr>
              <a:t>AppendText</a:t>
            </a:r>
            <a:r>
              <a:rPr lang="en-US" altLang="en-US" sz="2000" dirty="0">
                <a:solidFill>
                  <a:srgbClr val="000000"/>
                </a:solidFill>
                <a:latin typeface="Arial (Body)"/>
                <a:ea typeface="+mn-ea"/>
              </a:rPr>
              <a:t> </a:t>
            </a:r>
            <a:r>
              <a:rPr lang="en-US" altLang="en-US" sz="2000" dirty="0" smtClean="0">
                <a:solidFill>
                  <a:srgbClr val="000000"/>
                </a:solidFill>
                <a:latin typeface="Arial (Body)"/>
                <a:ea typeface="+mn-ea"/>
              </a:rPr>
              <a:t>method</a:t>
            </a:r>
            <a:endParaRPr lang="en-US" altLang="en-US" sz="2000" dirty="0">
              <a:solidFill>
                <a:srgbClr val="000000"/>
              </a:solidFill>
              <a:latin typeface="Arial (Body)"/>
              <a:ea typeface="+mn-ea"/>
            </a:endParaRPr>
          </a:p>
        </p:txBody>
      </p:sp>
      <p:pic>
        <p:nvPicPr>
          <p:cNvPr id="4" name="Picture 3" descr="The code has 5 lines, as follows. Line 1. Stream writer output file semicolon. Line 2. Output file = file dot append text left parenthesis double quote names dot t x t double quotes right parenthesis semicolon. Line 3. Output file dot write line left parenthesis double quote Lynn double quotes right parenthesis semicolon. Line 4. Output file dot write line left parenthesis double quote Steve double quotes right parenthesis semicolon. Line 5. Output file dot close left parenthesis right parenthesis semicolon."/>
          <p:cNvPicPr>
            <a:picLocks noChangeAspect="1"/>
          </p:cNvPicPr>
          <p:nvPr/>
        </p:nvPicPr>
        <p:blipFill>
          <a:blip r:embed="rId2"/>
          <a:stretch>
            <a:fillRect/>
          </a:stretch>
        </p:blipFill>
        <p:spPr>
          <a:xfrm>
            <a:off x="871539" y="4978017"/>
            <a:ext cx="4919661" cy="1402202"/>
          </a:xfrm>
          <a:prstGeom prst="rect">
            <a:avLst/>
          </a:prstGeom>
        </p:spPr>
      </p:pic>
    </p:spTree>
    <p:extLst>
      <p:ext uri="{BB962C8B-B14F-4D97-AF65-F5344CB8AC3E}">
        <p14:creationId xmlns:p14="http://schemas.microsoft.com/office/powerpoint/2010/main" val="399572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a:latin typeface="Times New Roman" panose="02020603050405020304" pitchFamily="18" charset="0"/>
                <a:ea typeface="+mj-ea"/>
                <a:cs typeface="Arial"/>
              </a:rPr>
              <a:t>Specifying the Location of an Output File</a:t>
            </a:r>
          </a:p>
        </p:txBody>
      </p:sp>
      <p:sp>
        <p:nvSpPr>
          <p:cNvPr id="3" name="Text Placeholder 2"/>
          <p:cNvSpPr>
            <a:spLocks noGrp="1"/>
          </p:cNvSpPr>
          <p:nvPr>
            <p:ph type="body" idx="1"/>
          </p:nvPr>
        </p:nvSpPr>
        <p:spPr>
          <a:xfrm>
            <a:off x="457200" y="1600200"/>
            <a:ext cx="8229600" cy="2046684"/>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If you want to open a file in a different location, you can specify a path as well as filename in the argument</a:t>
            </a:r>
          </a:p>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Be sure to prefix the string with the </a:t>
            </a:r>
            <a:r>
              <a:rPr lang="en-US" altLang="en-US" sz="2400" dirty="0">
                <a:solidFill>
                  <a:srgbClr val="000000"/>
                </a:solidFill>
                <a:latin typeface="Consolas" panose="020B0609020204030204" pitchFamily="49" charset="0"/>
                <a:ea typeface="+mn-ea"/>
              </a:rPr>
              <a:t>@</a:t>
            </a:r>
            <a:r>
              <a:rPr lang="en-US" altLang="en-US" sz="2400" dirty="0">
                <a:solidFill>
                  <a:srgbClr val="000000"/>
                </a:solidFill>
                <a:latin typeface="Arial (Body)"/>
                <a:ea typeface="+mn-ea"/>
              </a:rPr>
              <a:t> </a:t>
            </a:r>
            <a:r>
              <a:rPr lang="en-US" altLang="en-US" sz="2400" dirty="0" smtClean="0">
                <a:solidFill>
                  <a:srgbClr val="000000"/>
                </a:solidFill>
                <a:latin typeface="Arial (Body)"/>
                <a:ea typeface="+mn-ea"/>
              </a:rPr>
              <a:t>character</a:t>
            </a:r>
          </a:p>
          <a:p>
            <a:pPr marL="255651" lvl="0" indent="-255651" fontAlgn="base">
              <a:spcAft>
                <a:spcPct val="0"/>
              </a:spcAft>
              <a:buFont typeface="Arial" panose="020B0604020202020204" pitchFamily="34" charset="0"/>
              <a:buChar char="•"/>
            </a:pPr>
            <a:r>
              <a:rPr lang="en-US" altLang="en-US" sz="2400" dirty="0" smtClean="0">
                <a:solidFill>
                  <a:srgbClr val="000000"/>
                </a:solidFill>
                <a:latin typeface="Arial (Body)"/>
                <a:ea typeface="+mn-ea"/>
              </a:rPr>
              <a:t> </a:t>
            </a:r>
          </a:p>
        </p:txBody>
      </p:sp>
      <p:pic>
        <p:nvPicPr>
          <p:cNvPr id="15" name="Picture 14" descr="The code has 2 lines, as follows. Line 1. Stream writer output file semicolon. Line 2. Output file = file dot create text left parenthesis at sign double quote c colon back slash users back slash chris back slash documents back slash names dot t x t double quote right parenthesis semicolon."/>
          <p:cNvPicPr>
            <a:picLocks noChangeAspect="1"/>
          </p:cNvPicPr>
          <p:nvPr/>
        </p:nvPicPr>
        <p:blipFill>
          <a:blip r:embed="rId2"/>
          <a:stretch>
            <a:fillRect/>
          </a:stretch>
        </p:blipFill>
        <p:spPr>
          <a:xfrm>
            <a:off x="745869" y="3142604"/>
            <a:ext cx="7187807" cy="1182727"/>
          </a:xfrm>
          <a:prstGeom prst="rect">
            <a:avLst/>
          </a:prstGeom>
        </p:spPr>
      </p:pic>
    </p:spTree>
    <p:extLst>
      <p:ext uri="{BB962C8B-B14F-4D97-AF65-F5344CB8AC3E}">
        <p14:creationId xmlns:p14="http://schemas.microsoft.com/office/powerpoint/2010/main" val="281898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Reading Data from a File</a:t>
            </a:r>
            <a:endParaRPr lang="en-US" altLang="en-US" sz="2000" b="0"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199" y="1600201"/>
            <a:ext cx="8440057" cy="492412"/>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000" dirty="0">
                <a:solidFill>
                  <a:srgbClr val="000000"/>
                </a:solidFill>
                <a:latin typeface="Arial (Body)"/>
                <a:ea typeface="+mn-ea"/>
              </a:rPr>
              <a:t>Start with creating a </a:t>
            </a:r>
            <a:r>
              <a:rPr lang="en-US" altLang="en-US" sz="2000" dirty="0">
                <a:solidFill>
                  <a:srgbClr val="000000"/>
                </a:solidFill>
                <a:latin typeface="Consolas" panose="020B0609020204030204" pitchFamily="49" charset="0"/>
                <a:ea typeface="+mn-ea"/>
              </a:rPr>
              <a:t>StreamReader</a:t>
            </a:r>
            <a:r>
              <a:rPr lang="en-US" altLang="en-US" sz="2000" dirty="0">
                <a:solidFill>
                  <a:srgbClr val="000000"/>
                </a:solidFill>
                <a:latin typeface="Arial (Body)"/>
                <a:ea typeface="+mn-ea"/>
              </a:rPr>
              <a:t> </a:t>
            </a:r>
            <a:r>
              <a:rPr lang="en-US" altLang="en-US" sz="2000" dirty="0" smtClean="0">
                <a:solidFill>
                  <a:srgbClr val="000000"/>
                </a:solidFill>
                <a:latin typeface="Arial (Body)"/>
                <a:ea typeface="+mn-ea"/>
              </a:rPr>
              <a:t>object</a:t>
            </a:r>
            <a:endParaRPr lang="en-US" altLang="en-US" sz="2000" dirty="0">
              <a:solidFill>
                <a:srgbClr val="000000"/>
              </a:solidFill>
              <a:latin typeface="Arial (Body)"/>
              <a:ea typeface="+mn-ea"/>
            </a:endParaRPr>
          </a:p>
        </p:txBody>
      </p:sp>
      <p:pic>
        <p:nvPicPr>
          <p:cNvPr id="9" name="Picture 8" descr="A line of code. Stream reader input file semicolon."/>
          <p:cNvPicPr>
            <a:picLocks noChangeAspect="1"/>
          </p:cNvPicPr>
          <p:nvPr/>
        </p:nvPicPr>
        <p:blipFill>
          <a:blip r:embed="rId2"/>
          <a:stretch>
            <a:fillRect/>
          </a:stretch>
        </p:blipFill>
        <p:spPr>
          <a:xfrm>
            <a:off x="908618" y="2140540"/>
            <a:ext cx="2798307" cy="426757"/>
          </a:xfrm>
          <a:prstGeom prst="rect">
            <a:avLst/>
          </a:prstGeom>
        </p:spPr>
      </p:pic>
      <p:sp>
        <p:nvSpPr>
          <p:cNvPr id="4" name="Content Placeholder 3"/>
          <p:cNvSpPr>
            <a:spLocks noGrp="1"/>
          </p:cNvSpPr>
          <p:nvPr>
            <p:ph sz="quarter" idx="13"/>
          </p:nvPr>
        </p:nvSpPr>
        <p:spPr>
          <a:xfrm>
            <a:off x="457199" y="2597377"/>
            <a:ext cx="8440058" cy="784451"/>
          </a:xfrm>
        </p:spPr>
        <p:txBody>
          <a:bodyPr/>
          <a:lstStyle/>
          <a:p>
            <a:pPr marL="255651" lvl="0" indent="-255651" fontAlgn="base">
              <a:spcAft>
                <a:spcPct val="0"/>
              </a:spcAft>
              <a:buFont typeface="Arial" panose="020B0604020202020204" pitchFamily="34" charset="0"/>
              <a:buChar char="•"/>
            </a:pPr>
            <a:r>
              <a:rPr lang="en-US" altLang="en-US" sz="2000" dirty="0" smtClean="0">
                <a:solidFill>
                  <a:srgbClr val="000000"/>
                </a:solidFill>
                <a:latin typeface="Arial (Body)"/>
              </a:rPr>
              <a:t>Use </a:t>
            </a:r>
            <a:r>
              <a:rPr lang="en-US" altLang="en-US" sz="2000" dirty="0">
                <a:solidFill>
                  <a:srgbClr val="000000"/>
                </a:solidFill>
                <a:latin typeface="Arial (Body)"/>
              </a:rPr>
              <a:t>the </a:t>
            </a:r>
            <a:r>
              <a:rPr lang="en-US" altLang="en-US" sz="2000" b="1" dirty="0">
                <a:solidFill>
                  <a:srgbClr val="000000"/>
                </a:solidFill>
                <a:latin typeface="Consolas" panose="020B0609020204030204" pitchFamily="49" charset="0"/>
              </a:rPr>
              <a:t>File.OpenText</a:t>
            </a:r>
            <a:r>
              <a:rPr lang="en-US" altLang="en-US" sz="2000" dirty="0">
                <a:solidFill>
                  <a:srgbClr val="000000"/>
                </a:solidFill>
                <a:latin typeface="Arial (Body)"/>
              </a:rPr>
              <a:t> method to open the file to which you will be writing </a:t>
            </a:r>
            <a:r>
              <a:rPr lang="en-US" altLang="en-US" sz="2000" dirty="0" smtClean="0">
                <a:solidFill>
                  <a:srgbClr val="000000"/>
                </a:solidFill>
                <a:latin typeface="Arial (Body)"/>
              </a:rPr>
              <a:t>data</a:t>
            </a:r>
            <a:endParaRPr lang="en-US" altLang="en-US" sz="2000" dirty="0">
              <a:solidFill>
                <a:srgbClr val="000000"/>
              </a:solidFill>
              <a:latin typeface="Arial (Body)"/>
            </a:endParaRPr>
          </a:p>
        </p:txBody>
      </p:sp>
      <p:pic>
        <p:nvPicPr>
          <p:cNvPr id="11" name="Picture 10" descr="A line of code. Input file = file open text left parenthesis double quote students dot t x t double quote right parenthesis semicolon."/>
          <p:cNvPicPr>
            <a:picLocks noChangeAspect="1"/>
          </p:cNvPicPr>
          <p:nvPr/>
        </p:nvPicPr>
        <p:blipFill>
          <a:blip r:embed="rId3"/>
          <a:stretch>
            <a:fillRect/>
          </a:stretch>
        </p:blipFill>
        <p:spPr>
          <a:xfrm>
            <a:off x="908618" y="3494503"/>
            <a:ext cx="4797968" cy="426757"/>
          </a:xfrm>
          <a:prstGeom prst="rect">
            <a:avLst/>
          </a:prstGeom>
        </p:spPr>
      </p:pic>
      <p:sp>
        <p:nvSpPr>
          <p:cNvPr id="5" name="Content Placeholder 4"/>
          <p:cNvSpPr>
            <a:spLocks noGrp="1"/>
          </p:cNvSpPr>
          <p:nvPr>
            <p:ph sz="quarter" idx="14"/>
          </p:nvPr>
        </p:nvSpPr>
        <p:spPr>
          <a:xfrm>
            <a:off x="471714" y="3970337"/>
            <a:ext cx="8425542" cy="2328865"/>
          </a:xfrm>
        </p:spPr>
        <p:txBody>
          <a:bodyPr/>
          <a:lstStyle/>
          <a:p>
            <a:r>
              <a:rPr lang="en-US" altLang="en-US" sz="2000" dirty="0">
                <a:latin typeface="+mn-lt"/>
              </a:rPr>
              <a:t>Use the </a:t>
            </a:r>
            <a:r>
              <a:rPr lang="en-US" altLang="en-US" sz="2000" b="1" dirty="0">
                <a:latin typeface="Consolas" panose="020B0609020204030204" pitchFamily="49" charset="0"/>
              </a:rPr>
              <a:t>Read</a:t>
            </a:r>
            <a:r>
              <a:rPr lang="en-US" altLang="en-US" sz="2000" dirty="0">
                <a:latin typeface="+mn-lt"/>
              </a:rPr>
              <a:t> or </a:t>
            </a:r>
            <a:r>
              <a:rPr lang="en-US" altLang="en-US" sz="2000" b="1" dirty="0">
                <a:latin typeface="Consolas" panose="020B0609020204030204" pitchFamily="49" charset="0"/>
              </a:rPr>
              <a:t>ReadLine</a:t>
            </a:r>
            <a:r>
              <a:rPr lang="en-US" altLang="en-US" sz="2000" dirty="0">
                <a:latin typeface="+mn-lt"/>
              </a:rPr>
              <a:t> method to write items of data to the file</a:t>
            </a:r>
          </a:p>
          <a:p>
            <a:pPr marL="741600" lvl="1" indent="-284400"/>
            <a:r>
              <a:rPr lang="en-US" altLang="en-US" sz="2000" dirty="0">
                <a:latin typeface="Consolas" panose="020B0609020204030204" pitchFamily="49" charset="0"/>
              </a:rPr>
              <a:t>StreamReader.ReadLine</a:t>
            </a:r>
            <a:r>
              <a:rPr lang="en-US" altLang="en-US" sz="2000" dirty="0">
                <a:latin typeface="+mn-lt"/>
              </a:rPr>
              <a:t>: Reads a line of characters from the current stream and returns the data as a string.</a:t>
            </a:r>
          </a:p>
          <a:p>
            <a:pPr marL="741600" lvl="1" indent="-284400"/>
            <a:r>
              <a:rPr lang="en-US" altLang="en-US" sz="2000" dirty="0">
                <a:latin typeface="Consolas" panose="020B0609020204030204" pitchFamily="49" charset="0"/>
                <a:cs typeface="Arial" panose="020B0604020202020204" pitchFamily="34" charset="0"/>
              </a:rPr>
              <a:t>StreamReader.Read</a:t>
            </a:r>
            <a:r>
              <a:rPr lang="en-US" altLang="en-US" sz="2000" dirty="0">
                <a:latin typeface="+mn-lt"/>
              </a:rPr>
              <a:t>: Reads the next character or next set of characters from the input stream.</a:t>
            </a:r>
          </a:p>
          <a:p>
            <a:r>
              <a:rPr lang="en-US" altLang="en-US" sz="2000" dirty="0" smtClean="0">
                <a:latin typeface="+mn-lt"/>
              </a:rPr>
              <a:t>Close </a:t>
            </a:r>
            <a:r>
              <a:rPr lang="en-US" altLang="en-US" sz="2000" dirty="0">
                <a:latin typeface="+mn-lt"/>
              </a:rPr>
              <a:t>the </a:t>
            </a:r>
            <a:r>
              <a:rPr lang="en-US" altLang="en-US" sz="2000" dirty="0" smtClean="0">
                <a:latin typeface="+mn-lt"/>
              </a:rPr>
              <a:t>connection</a:t>
            </a:r>
            <a:endParaRPr lang="en-US" altLang="en-US" sz="2000" dirty="0">
              <a:latin typeface="+mn-lt"/>
            </a:endParaRPr>
          </a:p>
        </p:txBody>
      </p:sp>
    </p:spTree>
    <p:extLst>
      <p:ext uri="{BB962C8B-B14F-4D97-AF65-F5344CB8AC3E}">
        <p14:creationId xmlns:p14="http://schemas.microsoft.com/office/powerpoint/2010/main" val="178055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Reading a File with a Loop</a:t>
            </a:r>
            <a:endParaRPr lang="en-US" altLang="en-US"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0"/>
            <a:ext cx="8229600" cy="1854323"/>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400" dirty="0">
                <a:solidFill>
                  <a:srgbClr val="000000"/>
                </a:solidFill>
                <a:latin typeface="Consolas" panose="020B0609020204030204" pitchFamily="49" charset="0"/>
                <a:ea typeface="+mn-ea"/>
              </a:rPr>
              <a:t>StreamReader</a:t>
            </a:r>
            <a:r>
              <a:rPr lang="en-US" altLang="en-US" sz="2400" dirty="0">
                <a:solidFill>
                  <a:srgbClr val="000000"/>
                </a:solidFill>
                <a:latin typeface="Arial (Body)"/>
                <a:ea typeface="+mn-ea"/>
              </a:rPr>
              <a:t> objects have a Boolean property named </a:t>
            </a:r>
            <a:r>
              <a:rPr lang="en-US" altLang="en-US" sz="2400" dirty="0">
                <a:solidFill>
                  <a:srgbClr val="000000"/>
                </a:solidFill>
                <a:latin typeface="Consolas" panose="020B0609020204030204" pitchFamily="49" charset="0"/>
                <a:ea typeface="+mn-ea"/>
              </a:rPr>
              <a:t>EndOfStream</a:t>
            </a:r>
            <a:r>
              <a:rPr lang="en-US" altLang="en-US" sz="2400" dirty="0">
                <a:solidFill>
                  <a:srgbClr val="000000"/>
                </a:solidFill>
                <a:latin typeface="Arial (Body)"/>
                <a:ea typeface="+mn-ea"/>
              </a:rPr>
              <a:t> that signals whether or not the end of file has been reached</a:t>
            </a:r>
          </a:p>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You can write a loop to detect the end of the </a:t>
            </a:r>
            <a:r>
              <a:rPr lang="en-US" altLang="en-US" sz="2400" dirty="0" smtClean="0">
                <a:solidFill>
                  <a:srgbClr val="000000"/>
                </a:solidFill>
                <a:latin typeface="Arial (Body)"/>
                <a:ea typeface="+mn-ea"/>
              </a:rPr>
              <a:t>file.</a:t>
            </a:r>
            <a:endParaRPr lang="en-US" altLang="en-US" sz="2400" dirty="0">
              <a:solidFill>
                <a:srgbClr val="000000"/>
              </a:solidFill>
              <a:latin typeface="Arial (Body)"/>
              <a:ea typeface="+mn-ea"/>
            </a:endParaRPr>
          </a:p>
        </p:txBody>
      </p:sp>
      <p:pic>
        <p:nvPicPr>
          <p:cNvPr id="5" name="Picture 4" descr="A line of code. While left parenthesis input file dot end of stream equals equals false right parenthesis left brace right brace."/>
          <p:cNvPicPr>
            <a:picLocks noChangeAspect="1"/>
          </p:cNvPicPr>
          <p:nvPr/>
        </p:nvPicPr>
        <p:blipFill>
          <a:blip r:embed="rId2"/>
          <a:stretch>
            <a:fillRect/>
          </a:stretch>
        </p:blipFill>
        <p:spPr>
          <a:xfrm>
            <a:off x="976255" y="3479376"/>
            <a:ext cx="6756062" cy="581941"/>
          </a:xfrm>
          <a:prstGeom prst="rect">
            <a:avLst/>
          </a:prstGeom>
        </p:spPr>
      </p:pic>
      <p:sp>
        <p:nvSpPr>
          <p:cNvPr id="4" name="Text Placeholder 3"/>
          <p:cNvSpPr>
            <a:spLocks noGrp="1"/>
          </p:cNvSpPr>
          <p:nvPr>
            <p:ph type="body" idx="2"/>
          </p:nvPr>
        </p:nvSpPr>
        <p:spPr>
          <a:xfrm>
            <a:off x="457200" y="3990774"/>
            <a:ext cx="8229600" cy="464457"/>
          </a:xfrm>
        </p:spPr>
        <p:txBody>
          <a:bodyPr/>
          <a:lstStyle/>
          <a:p>
            <a:pPr marL="255651" lvl="0" indent="-255651" fontAlgn="base">
              <a:spcAft>
                <a:spcPct val="0"/>
              </a:spcAft>
              <a:buFont typeface="Arial" panose="020B0604020202020204" pitchFamily="34" charset="0"/>
              <a:buChar char="•"/>
            </a:pPr>
            <a:r>
              <a:rPr lang="en-US" altLang="en-US" sz="2400" dirty="0" smtClean="0">
                <a:solidFill>
                  <a:srgbClr val="000000"/>
                </a:solidFill>
                <a:latin typeface="Arial (Body)"/>
              </a:rPr>
              <a:t>Or</a:t>
            </a:r>
            <a:endParaRPr lang="en-US" altLang="en-US" sz="2400" dirty="0">
              <a:solidFill>
                <a:srgbClr val="000000"/>
              </a:solidFill>
              <a:latin typeface="Arial (Body)"/>
            </a:endParaRPr>
          </a:p>
        </p:txBody>
      </p:sp>
      <p:pic>
        <p:nvPicPr>
          <p:cNvPr id="6" name="Picture 5" descr="A line of code. While left parenthesis exclamation point input file dot end of stream right parenthesis left brace right brace."/>
          <p:cNvPicPr>
            <a:picLocks noChangeAspect="1"/>
          </p:cNvPicPr>
          <p:nvPr/>
        </p:nvPicPr>
        <p:blipFill>
          <a:blip r:embed="rId3"/>
          <a:stretch>
            <a:fillRect/>
          </a:stretch>
        </p:blipFill>
        <p:spPr>
          <a:xfrm>
            <a:off x="1253093" y="4547211"/>
            <a:ext cx="5536756" cy="581941"/>
          </a:xfrm>
          <a:prstGeom prst="rect">
            <a:avLst/>
          </a:prstGeom>
        </p:spPr>
      </p:pic>
    </p:spTree>
    <p:extLst>
      <p:ext uri="{BB962C8B-B14F-4D97-AF65-F5344CB8AC3E}">
        <p14:creationId xmlns:p14="http://schemas.microsoft.com/office/powerpoint/2010/main" val="3040257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81574"/>
            <a:ext cx="8338457" cy="1231076"/>
          </a:xfrm>
        </p:spPr>
        <p:txBody>
          <a:bodyPr wrap="square"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5.7 The OpenFileDialog and SaveFileDialog Controls</a:t>
            </a:r>
            <a:endParaRPr lang="en-US" altLang="en-US" dirty="0">
              <a:latin typeface="Times New Roman" panose="02020603050405020304" pitchFamily="18" charset="0"/>
              <a:ea typeface="+mj-ea"/>
              <a:cs typeface="Arial"/>
            </a:endParaRPr>
          </a:p>
        </p:txBody>
      </p:sp>
      <p:sp>
        <p:nvSpPr>
          <p:cNvPr id="3" name="Content Placeholder 2"/>
          <p:cNvSpPr>
            <a:spLocks noGrp="1"/>
          </p:cNvSpPr>
          <p:nvPr>
            <p:ph idx="1"/>
          </p:nvPr>
        </p:nvSpPr>
        <p:spPr>
          <a:xfrm>
            <a:off x="457200" y="1600200"/>
            <a:ext cx="8120743" cy="2146711"/>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1800" dirty="0">
                <a:solidFill>
                  <a:srgbClr val="000000"/>
                </a:solidFill>
                <a:latin typeface="Arial (Body)"/>
                <a:ea typeface="+mn-ea"/>
              </a:rPr>
              <a:t>The </a:t>
            </a:r>
            <a:r>
              <a:rPr lang="en-US" altLang="en-US" sz="1800" b="1" dirty="0">
                <a:solidFill>
                  <a:srgbClr val="000000"/>
                </a:solidFill>
                <a:latin typeface="Arial (Body)"/>
                <a:ea typeface="+mn-ea"/>
              </a:rPr>
              <a:t>OpenFileDialog</a:t>
            </a:r>
            <a:r>
              <a:rPr lang="en-US" altLang="en-US" sz="1800" dirty="0">
                <a:solidFill>
                  <a:srgbClr val="000000"/>
                </a:solidFill>
                <a:latin typeface="Arial (Body)"/>
                <a:ea typeface="+mn-ea"/>
              </a:rPr>
              <a:t> and </a:t>
            </a:r>
            <a:r>
              <a:rPr lang="en-US" altLang="en-US" sz="1800" b="1" dirty="0">
                <a:solidFill>
                  <a:srgbClr val="000000"/>
                </a:solidFill>
                <a:latin typeface="Arial (Body)"/>
                <a:ea typeface="+mn-ea"/>
              </a:rPr>
              <a:t>SaveDialog</a:t>
            </a:r>
            <a:r>
              <a:rPr lang="en-US" altLang="en-US" sz="1800" dirty="0">
                <a:solidFill>
                  <a:srgbClr val="000000"/>
                </a:solidFill>
                <a:latin typeface="Arial (Body)"/>
                <a:ea typeface="+mn-ea"/>
              </a:rPr>
              <a:t> controls allow your application to display standard Windows dialog boxes for opening and saving files</a:t>
            </a:r>
          </a:p>
          <a:p>
            <a:pPr marL="255651" lvl="0" indent="-255651" fontAlgn="base">
              <a:spcAft>
                <a:spcPct val="0"/>
              </a:spcAft>
              <a:buFont typeface="Arial" panose="020B0604020202020204" pitchFamily="34" charset="0"/>
              <a:buChar char="•"/>
            </a:pPr>
            <a:r>
              <a:rPr lang="en-US" altLang="en-US" sz="1800" dirty="0">
                <a:solidFill>
                  <a:srgbClr val="000000"/>
                </a:solidFill>
                <a:latin typeface="Arial (Body)"/>
                <a:ea typeface="+mn-ea"/>
              </a:rPr>
              <a:t>Unlike Label, Button, and </a:t>
            </a:r>
            <a:r>
              <a:rPr lang="en-US" altLang="en-US" sz="1800" dirty="0" smtClean="0">
                <a:solidFill>
                  <a:srgbClr val="000000"/>
                </a:solidFill>
                <a:latin typeface="Arial (Body)"/>
                <a:ea typeface="+mn-ea"/>
              </a:rPr>
              <a:t>TextBox, </a:t>
            </a:r>
            <a:r>
              <a:rPr lang="en-US" altLang="en-US" sz="1800" dirty="0">
                <a:solidFill>
                  <a:srgbClr val="000000"/>
                </a:solidFill>
                <a:latin typeface="Arial (Body)"/>
                <a:ea typeface="+mn-ea"/>
              </a:rPr>
              <a:t>they are invisible controls</a:t>
            </a:r>
          </a:p>
          <a:p>
            <a:pPr marL="255651" lvl="0" indent="-255651" fontAlgn="base">
              <a:spcAft>
                <a:spcPct val="0"/>
              </a:spcAft>
              <a:buFont typeface="Arial" panose="020B0604020202020204" pitchFamily="34" charset="0"/>
              <a:buChar char="•"/>
            </a:pPr>
            <a:r>
              <a:rPr lang="en-US" altLang="en-US" sz="1800" dirty="0">
                <a:solidFill>
                  <a:srgbClr val="000000"/>
                </a:solidFill>
                <a:latin typeface="Arial (Body)"/>
                <a:ea typeface="+mn-ea"/>
              </a:rPr>
              <a:t>The OpenFileDialog control displays a standard Windows </a:t>
            </a:r>
            <a:r>
              <a:rPr lang="en-US" altLang="en-US" sz="1800" b="1" dirty="0">
                <a:solidFill>
                  <a:srgbClr val="000000"/>
                </a:solidFill>
                <a:latin typeface="Arial (Body)"/>
                <a:ea typeface="+mn-ea"/>
              </a:rPr>
              <a:t>Open</a:t>
            </a:r>
            <a:r>
              <a:rPr lang="en-US" altLang="en-US" sz="1800" dirty="0">
                <a:solidFill>
                  <a:srgbClr val="000000"/>
                </a:solidFill>
                <a:latin typeface="Arial (Body)"/>
                <a:ea typeface="+mn-ea"/>
              </a:rPr>
              <a:t> dialog box.</a:t>
            </a:r>
          </a:p>
          <a:p>
            <a:pPr marL="255651" lvl="0" indent="-255651" fontAlgn="base">
              <a:spcAft>
                <a:spcPct val="0"/>
              </a:spcAft>
              <a:buFont typeface="Arial" panose="020B0604020202020204" pitchFamily="34" charset="0"/>
              <a:buChar char="•"/>
            </a:pPr>
            <a:r>
              <a:rPr lang="en-US" altLang="en-US" sz="1800" dirty="0">
                <a:solidFill>
                  <a:srgbClr val="000000"/>
                </a:solidFill>
                <a:latin typeface="Arial (Body)"/>
                <a:ea typeface="+mn-ea"/>
              </a:rPr>
              <a:t>The SaveDialog control displays a standard Windows </a:t>
            </a:r>
            <a:r>
              <a:rPr lang="en-US" altLang="en-US" sz="1800" b="1" dirty="0">
                <a:solidFill>
                  <a:srgbClr val="000000"/>
                </a:solidFill>
                <a:latin typeface="Arial (Body)"/>
                <a:ea typeface="+mn-ea"/>
              </a:rPr>
              <a:t>Save As </a:t>
            </a:r>
            <a:r>
              <a:rPr lang="en-US" altLang="en-US" sz="1800" dirty="0">
                <a:solidFill>
                  <a:srgbClr val="000000"/>
                </a:solidFill>
                <a:latin typeface="Arial (Body)"/>
                <a:ea typeface="+mn-ea"/>
              </a:rPr>
              <a:t>dialog box</a:t>
            </a:r>
          </a:p>
        </p:txBody>
      </p:sp>
      <p:pic>
        <p:nvPicPr>
          <p:cNvPr id="7" name="Picture 1" descr="A Windows, open, dialog box. In the left pane is a list of directories, including desktop, downloads, documents, drop box. In the right pane is a list of folders, such as music, pictures, and videos, and devices and drives, such as D V D R W drive. At the bottom of the dialog box is a file name field and Open and Cancel button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1303" y="4135361"/>
            <a:ext cx="3630454" cy="200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A Windows, save as, dialog box. In the left is a list of directories, including desktop, downloads, documents. In the right pane is a list of folders, such as desktop, music, and pictures, and devices and drives, such as photo stream, O S C, and D V D R W drive. At the bottom of the dialog box is a file name field and a save as type field. Below the fields are Save and Cancel button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90787" y="4178903"/>
            <a:ext cx="3630454" cy="200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21778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a:latin typeface="Times New Roman" panose="02020603050405020304" pitchFamily="18" charset="0"/>
                <a:ea typeface="+mj-ea"/>
                <a:cs typeface="Arial"/>
              </a:rPr>
              <a:t>Displaying an Open Box </a:t>
            </a:r>
            <a:r>
              <a:rPr lang="en-US" altLang="en-US" sz="2000" b="0" dirty="0" smtClean="0">
                <a:latin typeface="Times New Roman" panose="02020603050405020304" pitchFamily="18" charset="0"/>
                <a:ea typeface="+mj-ea"/>
                <a:cs typeface="Arial"/>
              </a:rPr>
              <a:t>(1 of 2)</a:t>
            </a:r>
            <a:endParaRPr lang="en-US" altLang="en-US" sz="2000" b="0" dirty="0">
              <a:latin typeface="Times New Roman" panose="02020603050405020304" pitchFamily="18" charset="0"/>
              <a:ea typeface="+mj-ea"/>
              <a:cs typeface="Arial"/>
            </a:endParaRPr>
          </a:p>
        </p:txBody>
      </p:sp>
      <p:sp>
        <p:nvSpPr>
          <p:cNvPr id="3" name="Content Placeholder 2"/>
          <p:cNvSpPr>
            <a:spLocks noGrp="1"/>
          </p:cNvSpPr>
          <p:nvPr>
            <p:ph idx="1"/>
          </p:nvPr>
        </p:nvSpPr>
        <p:spPr>
          <a:xfrm>
            <a:off x="457200" y="1600200"/>
            <a:ext cx="8229600" cy="1292631"/>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When adding an OpenFileDialog control to the form, it does not appear on the form, but in an area at the bottom of the Designer called the component tray</a:t>
            </a:r>
          </a:p>
        </p:txBody>
      </p:sp>
      <p:pic>
        <p:nvPicPr>
          <p:cNvPr id="6" name="Picture 1" descr="A Microsoft Visual Studio window has the toolbox pane in the left, the form designer window, with an empty form, in the top right pane, and the component tray in the bottom right pane. There is an open file dialog 1 control in the component tray."/>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49805" y="3061136"/>
            <a:ext cx="3379932" cy="331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2877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a:latin typeface="Times New Roman" panose="02020603050405020304" pitchFamily="18" charset="0"/>
                <a:ea typeface="+mj-ea"/>
                <a:cs typeface="Arial"/>
              </a:rPr>
              <a:t>Displaying an Open Box </a:t>
            </a:r>
            <a:r>
              <a:rPr lang="en-US" altLang="en-US" sz="2000" b="0" dirty="0" smtClean="0">
                <a:latin typeface="Times New Roman" panose="02020603050405020304" pitchFamily="18" charset="0"/>
                <a:ea typeface="+mj-ea"/>
                <a:cs typeface="Arial"/>
              </a:rPr>
              <a:t>(2 of 2)</a:t>
            </a:r>
            <a:endParaRPr lang="en-US" altLang="en-US" sz="2000" b="0"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0"/>
            <a:ext cx="8229600" cy="923299"/>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In code, you can display an Open dialog box by calling the </a:t>
            </a:r>
            <a:r>
              <a:rPr lang="en-US" altLang="en-US" sz="2400" dirty="0">
                <a:solidFill>
                  <a:srgbClr val="000000"/>
                </a:solidFill>
                <a:latin typeface="Consolas" panose="020B0609020204030204" pitchFamily="49" charset="0"/>
                <a:ea typeface="+mn-ea"/>
              </a:rPr>
              <a:t>ShowDialog</a:t>
            </a:r>
            <a:r>
              <a:rPr lang="en-US" altLang="en-US" sz="2400" dirty="0">
                <a:solidFill>
                  <a:srgbClr val="000000"/>
                </a:solidFill>
                <a:latin typeface="Arial (Body)"/>
                <a:ea typeface="+mn-ea"/>
              </a:rPr>
              <a:t> method</a:t>
            </a:r>
            <a:r>
              <a:rPr lang="en-US" altLang="en-US" sz="2400" dirty="0" smtClean="0">
                <a:solidFill>
                  <a:srgbClr val="000000"/>
                </a:solidFill>
                <a:latin typeface="Arial (Body)"/>
                <a:ea typeface="+mn-ea"/>
              </a:rPr>
              <a:t>:</a:t>
            </a:r>
            <a:endParaRPr lang="en-US" altLang="en-US" sz="2400" dirty="0">
              <a:solidFill>
                <a:srgbClr val="000000"/>
              </a:solidFill>
              <a:latin typeface="Arial (Body)"/>
              <a:ea typeface="+mn-ea"/>
            </a:endParaRPr>
          </a:p>
        </p:txBody>
      </p:sp>
      <p:pic>
        <p:nvPicPr>
          <p:cNvPr id="4" name="Picture 3" descr="The code has 4 lines, as follows. Line 1. Private void button 1 underscore click left parenthesis object sender comma event a r g s e right parenthesis. Line 2. Left brace. Line 3, indented. Open file dialog 1 dot show dialog left parenthesis right parenthesis semicolon. Line 4. Right brace."/>
          <p:cNvPicPr>
            <a:picLocks noChangeAspect="1"/>
          </p:cNvPicPr>
          <p:nvPr/>
        </p:nvPicPr>
        <p:blipFill>
          <a:blip r:embed="rId2"/>
          <a:stretch>
            <a:fillRect/>
          </a:stretch>
        </p:blipFill>
        <p:spPr>
          <a:xfrm>
            <a:off x="686576" y="2811049"/>
            <a:ext cx="5535648" cy="1146147"/>
          </a:xfrm>
          <a:prstGeom prst="rect">
            <a:avLst/>
          </a:prstGeom>
        </p:spPr>
      </p:pic>
    </p:spTree>
    <p:extLst>
      <p:ext uri="{BB962C8B-B14F-4D97-AF65-F5344CB8AC3E}">
        <p14:creationId xmlns:p14="http://schemas.microsoft.com/office/powerpoint/2010/main" val="641159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a:latin typeface="Times New Roman" panose="02020603050405020304" pitchFamily="18" charset="0"/>
                <a:ea typeface="+mj-ea"/>
                <a:cs typeface="Arial"/>
              </a:rPr>
              <a:t>Detecting the </a:t>
            </a:r>
            <a:r>
              <a:rPr lang="en-US" altLang="en-US" dirty="0" smtClean="0">
                <a:latin typeface="Times New Roman" panose="02020603050405020304" pitchFamily="18" charset="0"/>
                <a:ea typeface="+mj-ea"/>
                <a:cs typeface="Arial"/>
              </a:rPr>
              <a:t>User’s </a:t>
            </a:r>
            <a:r>
              <a:rPr lang="en-US" altLang="en-US" dirty="0">
                <a:latin typeface="Times New Roman" panose="02020603050405020304" pitchFamily="18" charset="0"/>
                <a:ea typeface="+mj-ea"/>
                <a:cs typeface="Arial"/>
              </a:rPr>
              <a:t>Selection</a:t>
            </a:r>
          </a:p>
        </p:txBody>
      </p:sp>
      <p:sp>
        <p:nvSpPr>
          <p:cNvPr id="3" name="Text Placeholder 2"/>
          <p:cNvSpPr>
            <a:spLocks noGrp="1"/>
          </p:cNvSpPr>
          <p:nvPr>
            <p:ph type="body" idx="1"/>
          </p:nvPr>
        </p:nvSpPr>
        <p:spPr>
          <a:xfrm>
            <a:off x="457200" y="1600200"/>
            <a:ext cx="8229600" cy="3123902"/>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200" dirty="0">
                <a:solidFill>
                  <a:srgbClr val="000000"/>
                </a:solidFill>
                <a:latin typeface="Arial (Body)"/>
                <a:ea typeface="+mn-ea"/>
              </a:rPr>
              <a:t>The </a:t>
            </a:r>
            <a:r>
              <a:rPr lang="en-US" altLang="en-US" sz="2200" b="1" dirty="0" smtClean="0">
                <a:solidFill>
                  <a:srgbClr val="000000"/>
                </a:solidFill>
                <a:latin typeface="Consolas" panose="020B0609020204030204" pitchFamily="49" charset="0"/>
                <a:ea typeface="+mn-ea"/>
              </a:rPr>
              <a:t>showDialog</a:t>
            </a:r>
            <a:r>
              <a:rPr lang="en-US" altLang="en-US" sz="2200" dirty="0" smtClean="0">
                <a:solidFill>
                  <a:srgbClr val="000000"/>
                </a:solidFill>
                <a:latin typeface="Arial (Body)"/>
                <a:ea typeface="+mn-ea"/>
              </a:rPr>
              <a:t> </a:t>
            </a:r>
            <a:r>
              <a:rPr lang="en-US" altLang="en-US" sz="2200" dirty="0">
                <a:solidFill>
                  <a:srgbClr val="000000"/>
                </a:solidFill>
                <a:latin typeface="Arial (Body)"/>
                <a:ea typeface="+mn-ea"/>
              </a:rPr>
              <a:t>method returns a value that indicates which button the user clicks to dismiss the dialog box</a:t>
            </a:r>
          </a:p>
          <a:p>
            <a:pPr marL="741553" lvl="1" indent="-284353" fontAlgn="base">
              <a:spcAft>
                <a:spcPct val="0"/>
              </a:spcAft>
              <a:buFont typeface="Arial" panose="020B0604020202020204" pitchFamily="34" charset="0"/>
              <a:buChar char="–"/>
            </a:pPr>
            <a:r>
              <a:rPr lang="en-US" altLang="en-US" sz="2200" dirty="0">
                <a:solidFill>
                  <a:srgbClr val="000000"/>
                </a:solidFill>
                <a:latin typeface="Arial (Body)"/>
              </a:rPr>
              <a:t>If the user clicked the Open button, the value </a:t>
            </a:r>
            <a:r>
              <a:rPr lang="pt-BR" altLang="en-US" sz="2200" dirty="0" smtClean="0">
                <a:solidFill>
                  <a:srgbClr val="000000"/>
                </a:solidFill>
                <a:latin typeface="Consolas" panose="020B0609020204030204" pitchFamily="49" charset="0"/>
              </a:rPr>
              <a:t>DialogResult.OK</a:t>
            </a:r>
            <a:r>
              <a:rPr lang="pt-BR" altLang="en-US" sz="2200" dirty="0" smtClean="0">
                <a:solidFill>
                  <a:srgbClr val="000000"/>
                </a:solidFill>
                <a:latin typeface="Arial (Body)"/>
              </a:rPr>
              <a:t> </a:t>
            </a:r>
            <a:r>
              <a:rPr lang="en-US" altLang="en-US" sz="2200" dirty="0" smtClean="0">
                <a:solidFill>
                  <a:srgbClr val="000000"/>
                </a:solidFill>
                <a:latin typeface="Arial (Body)"/>
              </a:rPr>
              <a:t>is </a:t>
            </a:r>
            <a:r>
              <a:rPr lang="en-US" altLang="en-US" sz="2200" dirty="0">
                <a:solidFill>
                  <a:srgbClr val="000000"/>
                </a:solidFill>
                <a:latin typeface="Arial (Body)"/>
              </a:rPr>
              <a:t>returned</a:t>
            </a:r>
          </a:p>
          <a:p>
            <a:pPr marL="741553" lvl="1" indent="-284353" fontAlgn="base">
              <a:spcAft>
                <a:spcPct val="0"/>
              </a:spcAft>
              <a:buFont typeface="Arial" panose="020B0604020202020204" pitchFamily="34" charset="0"/>
              <a:buChar char="–"/>
            </a:pPr>
            <a:r>
              <a:rPr lang="en-US" altLang="en-US" sz="2200" dirty="0">
                <a:solidFill>
                  <a:srgbClr val="000000"/>
                </a:solidFill>
                <a:latin typeface="Arial (Body)"/>
              </a:rPr>
              <a:t>If the user clicked the Cancel button, the value </a:t>
            </a:r>
            <a:r>
              <a:rPr lang="en-US" altLang="en-US" sz="2200" dirty="0">
                <a:solidFill>
                  <a:srgbClr val="000000"/>
                </a:solidFill>
                <a:latin typeface="Consolas" panose="020B0609020204030204" pitchFamily="49" charset="0"/>
              </a:rPr>
              <a:t>DialogResult.Cancel</a:t>
            </a:r>
            <a:r>
              <a:rPr lang="en-US" altLang="en-US" sz="2200" dirty="0">
                <a:solidFill>
                  <a:srgbClr val="000000"/>
                </a:solidFill>
                <a:latin typeface="Arial (Body)"/>
              </a:rPr>
              <a:t> is returned</a:t>
            </a:r>
          </a:p>
          <a:p>
            <a:pPr marL="741553" lvl="1" indent="-284353" fontAlgn="base">
              <a:spcAft>
                <a:spcPct val="0"/>
              </a:spcAft>
              <a:buFont typeface="Arial" panose="020B0604020202020204" pitchFamily="34" charset="0"/>
              <a:buChar char="–"/>
            </a:pPr>
            <a:r>
              <a:rPr lang="en-US" altLang="en-US" sz="2200" dirty="0">
                <a:solidFill>
                  <a:srgbClr val="000000"/>
                </a:solidFill>
                <a:latin typeface="Arial (Body)"/>
              </a:rPr>
              <a:t>The following is an example that calls the </a:t>
            </a:r>
            <a:r>
              <a:rPr lang="en-US" altLang="en-US" sz="2200" dirty="0">
                <a:solidFill>
                  <a:srgbClr val="000000"/>
                </a:solidFill>
                <a:latin typeface="Consolas" panose="020B0609020204030204" pitchFamily="49" charset="0"/>
              </a:rPr>
              <a:t>ShowDialog</a:t>
            </a:r>
            <a:r>
              <a:rPr lang="en-US" altLang="en-US" sz="2200" dirty="0">
                <a:solidFill>
                  <a:srgbClr val="000000"/>
                </a:solidFill>
                <a:latin typeface="Arial (Body)"/>
              </a:rPr>
              <a:t> method to determine the </a:t>
            </a:r>
            <a:r>
              <a:rPr lang="en-US" altLang="en-US" sz="2200" dirty="0" smtClean="0">
                <a:solidFill>
                  <a:srgbClr val="000000"/>
                </a:solidFill>
                <a:latin typeface="Arial (Body)"/>
              </a:rPr>
              <a:t>user’s </a:t>
            </a:r>
            <a:r>
              <a:rPr lang="en-US" altLang="en-US" sz="2200" dirty="0">
                <a:solidFill>
                  <a:srgbClr val="000000"/>
                </a:solidFill>
                <a:latin typeface="Arial (Body)"/>
              </a:rPr>
              <a:t>choice</a:t>
            </a:r>
            <a:r>
              <a:rPr lang="en-US" altLang="en-US" sz="2200" dirty="0" smtClean="0">
                <a:solidFill>
                  <a:srgbClr val="000000"/>
                </a:solidFill>
                <a:latin typeface="Arial (Body)"/>
              </a:rPr>
              <a:t>:</a:t>
            </a:r>
            <a:endParaRPr lang="en-US" altLang="en-US" sz="2200" dirty="0">
              <a:solidFill>
                <a:srgbClr val="000000"/>
              </a:solidFill>
              <a:latin typeface="Arial (Body)"/>
              <a:ea typeface="+mn-ea"/>
            </a:endParaRPr>
          </a:p>
        </p:txBody>
      </p:sp>
      <p:pic>
        <p:nvPicPr>
          <p:cNvPr id="4" name="Picture 3" descr="The code has 3 lines, as follows. Line 1. If left parenthesis open file dot show dialog left parenthesis right parenthesis equals equals dialog result dot o k right parenthesis left brace right brace. Line 2. Else if left parenthesis open file dot show dialog left parenthesis right parenthesis equals equals dialog result dot cancel right parenthesis left brace right brace. Line 3. Else left brace right brace."/>
          <p:cNvPicPr>
            <a:picLocks noChangeAspect="1"/>
          </p:cNvPicPr>
          <p:nvPr/>
        </p:nvPicPr>
        <p:blipFill>
          <a:blip r:embed="rId2"/>
          <a:stretch>
            <a:fillRect/>
          </a:stretch>
        </p:blipFill>
        <p:spPr>
          <a:xfrm>
            <a:off x="691026" y="4753130"/>
            <a:ext cx="6687892" cy="1018120"/>
          </a:xfrm>
          <a:prstGeom prst="rect">
            <a:avLst/>
          </a:prstGeom>
        </p:spPr>
      </p:pic>
    </p:spTree>
    <p:extLst>
      <p:ext uri="{BB962C8B-B14F-4D97-AF65-F5344CB8AC3E}">
        <p14:creationId xmlns:p14="http://schemas.microsoft.com/office/powerpoint/2010/main" val="3668892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spAutoFit/>
          </a:bodyPr>
          <a:lstStyle/>
          <a:p>
            <a:pPr lvl="0" fontAlgn="base">
              <a:spcBef>
                <a:spcPct val="0"/>
              </a:spcBef>
              <a:spcAft>
                <a:spcPct val="0"/>
              </a:spcAft>
              <a:buClrTx/>
            </a:pPr>
            <a:r>
              <a:rPr lang="en-US" altLang="en-US" sz="3200" dirty="0">
                <a:latin typeface="Times New Roman" panose="02020603050405020304" pitchFamily="18" charset="0"/>
                <a:ea typeface="+mj-ea"/>
                <a:cs typeface="Arial"/>
              </a:rPr>
              <a:t>The Filename and </a:t>
            </a:r>
            <a:r>
              <a:rPr lang="en-US" altLang="en-US" sz="3200" dirty="0" smtClean="0">
                <a:latin typeface="Times New Roman" panose="02020603050405020304" pitchFamily="18" charset="0"/>
                <a:ea typeface="+mj-ea"/>
                <a:cs typeface="Arial"/>
              </a:rPr>
              <a:t>InitialDirectory </a:t>
            </a:r>
            <a:r>
              <a:rPr lang="en-US" altLang="en-US" sz="3200" dirty="0">
                <a:latin typeface="Times New Roman" panose="02020603050405020304" pitchFamily="18" charset="0"/>
                <a:ea typeface="+mj-ea"/>
                <a:cs typeface="Arial"/>
              </a:rPr>
              <a:t>Property</a:t>
            </a:r>
          </a:p>
        </p:txBody>
      </p:sp>
      <p:sp>
        <p:nvSpPr>
          <p:cNvPr id="3" name="Text Placeholder 2"/>
          <p:cNvSpPr>
            <a:spLocks noGrp="1"/>
          </p:cNvSpPr>
          <p:nvPr>
            <p:ph type="body" idx="1"/>
          </p:nvPr>
        </p:nvSpPr>
        <p:spPr>
          <a:xfrm>
            <a:off x="457199" y="1600200"/>
            <a:ext cx="8367487" cy="1392659"/>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200" dirty="0">
                <a:solidFill>
                  <a:srgbClr val="000000"/>
                </a:solidFill>
                <a:latin typeface="Arial (Body)"/>
                <a:ea typeface="+mn-ea"/>
              </a:rPr>
              <a:t>When the user selects a file with the Open dialog box, the </a:t>
            </a:r>
            <a:r>
              <a:rPr lang="en-US" altLang="en-US" sz="2200" dirty="0" smtClean="0">
                <a:solidFill>
                  <a:srgbClr val="000000"/>
                </a:solidFill>
                <a:latin typeface="Arial (Body)"/>
                <a:ea typeface="+mn-ea"/>
              </a:rPr>
              <a:t>file’s </a:t>
            </a:r>
            <a:r>
              <a:rPr lang="en-US" altLang="en-US" sz="2200" dirty="0">
                <a:solidFill>
                  <a:srgbClr val="000000"/>
                </a:solidFill>
                <a:latin typeface="Arial (Body)"/>
                <a:ea typeface="+mn-ea"/>
              </a:rPr>
              <a:t>path and filename are stored in the </a:t>
            </a:r>
            <a:r>
              <a:rPr lang="en-US" altLang="en-US" sz="2200" dirty="0" smtClean="0">
                <a:solidFill>
                  <a:srgbClr val="000000"/>
                </a:solidFill>
                <a:latin typeface="Arial (Body)"/>
                <a:ea typeface="+mn-ea"/>
              </a:rPr>
              <a:t>control’s </a:t>
            </a:r>
            <a:r>
              <a:rPr lang="en-US" altLang="en-US" sz="2200" b="1" dirty="0">
                <a:solidFill>
                  <a:srgbClr val="000000"/>
                </a:solidFill>
                <a:latin typeface="Arial (Body)"/>
                <a:ea typeface="+mn-ea"/>
              </a:rPr>
              <a:t>Filename</a:t>
            </a:r>
            <a:r>
              <a:rPr lang="en-US" altLang="en-US" sz="2200" dirty="0">
                <a:solidFill>
                  <a:srgbClr val="000000"/>
                </a:solidFill>
                <a:latin typeface="Arial (Body)"/>
                <a:ea typeface="+mn-ea"/>
              </a:rPr>
              <a:t> property</a:t>
            </a:r>
          </a:p>
          <a:p>
            <a:pPr marL="255651" lvl="0" indent="-255651" fontAlgn="base">
              <a:spcAft>
                <a:spcPct val="0"/>
              </a:spcAft>
              <a:buFont typeface="Arial" panose="020B0604020202020204" pitchFamily="34" charset="0"/>
              <a:buChar char="•"/>
            </a:pPr>
            <a:r>
              <a:rPr lang="en-US" altLang="en-US" sz="2200" dirty="0">
                <a:solidFill>
                  <a:srgbClr val="000000"/>
                </a:solidFill>
                <a:latin typeface="Arial (Body)"/>
                <a:ea typeface="+mn-ea"/>
              </a:rPr>
              <a:t>The following is an example of how to open the selected file</a:t>
            </a:r>
            <a:r>
              <a:rPr lang="en-US" altLang="en-US" sz="2200" dirty="0" smtClean="0">
                <a:solidFill>
                  <a:srgbClr val="000000"/>
                </a:solidFill>
                <a:latin typeface="Arial (Body)"/>
                <a:ea typeface="+mn-ea"/>
              </a:rPr>
              <a:t>:</a:t>
            </a:r>
            <a:endParaRPr lang="en-US" altLang="en-US" sz="2200" dirty="0">
              <a:solidFill>
                <a:srgbClr val="000000"/>
              </a:solidFill>
              <a:latin typeface="Arial (Body)"/>
              <a:ea typeface="+mn-ea"/>
            </a:endParaRPr>
          </a:p>
        </p:txBody>
      </p:sp>
      <p:pic>
        <p:nvPicPr>
          <p:cNvPr id="5" name="Picture 4" descr="The code has 5 lines, as follows. Line 1. If left parenthesis open file dot show dialog left parenthesis right parenthesis equals equals dialog result dot o k right parenthesis. Line 2. Left brace. Line 3, indented. Input file = file dot open text left parenthesis open file dot file name right parenthesis semicolon. Line 4. Right brace. Line 5. Else left brace right brace."/>
          <p:cNvPicPr>
            <a:picLocks noChangeAspect="1"/>
          </p:cNvPicPr>
          <p:nvPr/>
        </p:nvPicPr>
        <p:blipFill>
          <a:blip r:embed="rId2"/>
          <a:stretch>
            <a:fillRect/>
          </a:stretch>
        </p:blipFill>
        <p:spPr>
          <a:xfrm>
            <a:off x="1213593" y="3042654"/>
            <a:ext cx="5468586" cy="1603387"/>
          </a:xfrm>
          <a:prstGeom prst="rect">
            <a:avLst/>
          </a:prstGeom>
        </p:spPr>
      </p:pic>
      <p:sp>
        <p:nvSpPr>
          <p:cNvPr id="4" name="Text Placeholder 3"/>
          <p:cNvSpPr>
            <a:spLocks noGrp="1"/>
          </p:cNvSpPr>
          <p:nvPr>
            <p:ph type="body" idx="2"/>
          </p:nvPr>
        </p:nvSpPr>
        <p:spPr>
          <a:xfrm>
            <a:off x="457199" y="4688115"/>
            <a:ext cx="8229601" cy="899886"/>
          </a:xfrm>
        </p:spPr>
        <p:txBody>
          <a:bodyPr/>
          <a:lstStyle/>
          <a:p>
            <a:pPr marL="255651" lvl="0" indent="-255651" fontAlgn="base">
              <a:spcAft>
                <a:spcPct val="0"/>
              </a:spcAft>
              <a:buFont typeface="Arial" panose="020B0604020202020204" pitchFamily="34" charset="0"/>
              <a:buChar char="•"/>
            </a:pPr>
            <a:r>
              <a:rPr lang="en-US" altLang="en-US" sz="2400" dirty="0" smtClean="0">
                <a:solidFill>
                  <a:srgbClr val="000000"/>
                </a:solidFill>
                <a:latin typeface="Arial (Body)"/>
              </a:rPr>
              <a:t>You </a:t>
            </a:r>
            <a:r>
              <a:rPr lang="en-US" altLang="en-US" sz="2400" dirty="0">
                <a:solidFill>
                  <a:srgbClr val="000000"/>
                </a:solidFill>
                <a:latin typeface="Arial (Body)"/>
              </a:rPr>
              <a:t>can specify a directory to be initially displayed with the InitialDirectory property. For example</a:t>
            </a:r>
            <a:r>
              <a:rPr lang="en-US" altLang="en-US" sz="2400" dirty="0" smtClean="0">
                <a:solidFill>
                  <a:srgbClr val="000000"/>
                </a:solidFill>
                <a:latin typeface="Arial (Body)"/>
              </a:rPr>
              <a:t>,</a:t>
            </a:r>
          </a:p>
        </p:txBody>
      </p:sp>
      <p:pic>
        <p:nvPicPr>
          <p:cNvPr id="6" name="Picture 5" descr="A line of code. Open file dot initial directory = double quote c colon back slash data double quote semicolon."/>
          <p:cNvPicPr>
            <a:picLocks noChangeAspect="1"/>
          </p:cNvPicPr>
          <p:nvPr/>
        </p:nvPicPr>
        <p:blipFill>
          <a:blip r:embed="rId3"/>
          <a:stretch>
            <a:fillRect/>
          </a:stretch>
        </p:blipFill>
        <p:spPr>
          <a:xfrm>
            <a:off x="1213593" y="5798426"/>
            <a:ext cx="4468755" cy="426757"/>
          </a:xfrm>
          <a:prstGeom prst="rect">
            <a:avLst/>
          </a:prstGeom>
        </p:spPr>
      </p:pic>
    </p:spTree>
    <p:extLst>
      <p:ext uri="{BB962C8B-B14F-4D97-AF65-F5344CB8AC3E}">
        <p14:creationId xmlns:p14="http://schemas.microsoft.com/office/powerpoint/2010/main" val="3622810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5.1 </a:t>
            </a:r>
            <a:r>
              <a:rPr lang="en-US" altLang="en-US" dirty="0">
                <a:latin typeface="Times New Roman" panose="02020603050405020304" pitchFamily="18" charset="0"/>
                <a:ea typeface="+mj-ea"/>
                <a:cs typeface="Arial"/>
              </a:rPr>
              <a:t>More About </a:t>
            </a:r>
            <a:r>
              <a:rPr lang="en-US" altLang="en-US" dirty="0" smtClean="0">
                <a:latin typeface="Times New Roman" panose="02020603050405020304" pitchFamily="18" charset="0"/>
                <a:ea typeface="+mj-ea"/>
                <a:cs typeface="Arial"/>
              </a:rPr>
              <a:t>ListBoxes</a:t>
            </a:r>
            <a:endParaRPr lang="en-US" altLang="en-US" sz="2000" b="0" dirty="0">
              <a:latin typeface="Times New Roman" panose="02020603050405020304" pitchFamily="18" charset="0"/>
              <a:ea typeface="+mj-ea"/>
              <a:cs typeface="Arial"/>
            </a:endParaRPr>
          </a:p>
        </p:txBody>
      </p:sp>
      <p:sp>
        <p:nvSpPr>
          <p:cNvPr id="3" name="Text Placeholder 2"/>
          <p:cNvSpPr>
            <a:spLocks noGrp="1"/>
          </p:cNvSpPr>
          <p:nvPr>
            <p:ph idx="1"/>
          </p:nvPr>
        </p:nvSpPr>
        <p:spPr>
          <a:xfrm>
            <a:off x="457200" y="1600200"/>
            <a:ext cx="8469086" cy="1608102"/>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000" dirty="0">
                <a:solidFill>
                  <a:srgbClr val="000000"/>
                </a:solidFill>
                <a:latin typeface="Arial (Body)"/>
                <a:ea typeface="+mn-ea"/>
              </a:rPr>
              <a:t>ListBox controls have various methods and properties that you can use in code to manipulate the </a:t>
            </a:r>
            <a:r>
              <a:rPr lang="en-US" altLang="en-US" sz="2000" dirty="0" smtClean="0">
                <a:solidFill>
                  <a:srgbClr val="000000"/>
                </a:solidFill>
                <a:latin typeface="Arial (Body)"/>
                <a:ea typeface="+mn-ea"/>
              </a:rPr>
              <a:t>ListBox’s </a:t>
            </a:r>
            <a:r>
              <a:rPr lang="en-US" altLang="en-US" sz="2000" dirty="0">
                <a:solidFill>
                  <a:srgbClr val="000000"/>
                </a:solidFill>
                <a:latin typeface="Arial (Body)"/>
                <a:ea typeface="+mn-ea"/>
              </a:rPr>
              <a:t>contents</a:t>
            </a:r>
          </a:p>
          <a:p>
            <a:pPr marL="255651" lvl="0" indent="-255651" fontAlgn="base">
              <a:spcAft>
                <a:spcPct val="0"/>
              </a:spcAft>
              <a:buFont typeface="Arial" panose="020B0604020202020204" pitchFamily="34" charset="0"/>
              <a:buChar char="•"/>
            </a:pPr>
            <a:r>
              <a:rPr lang="en-US" altLang="en-US" sz="2000" dirty="0">
                <a:solidFill>
                  <a:srgbClr val="000000"/>
                </a:solidFill>
                <a:latin typeface="Arial (Body)"/>
                <a:ea typeface="+mn-ea"/>
              </a:rPr>
              <a:t>The </a:t>
            </a:r>
            <a:r>
              <a:rPr lang="en-US" altLang="en-US" sz="2000" b="1" dirty="0">
                <a:solidFill>
                  <a:srgbClr val="000000"/>
                </a:solidFill>
                <a:latin typeface="Consolas" panose="020B0609020204030204" pitchFamily="49" charset="0"/>
                <a:ea typeface="+mn-ea"/>
              </a:rPr>
              <a:t>Items.Add</a:t>
            </a:r>
            <a:r>
              <a:rPr lang="en-US" altLang="en-US" sz="2000" dirty="0">
                <a:solidFill>
                  <a:srgbClr val="000000"/>
                </a:solidFill>
                <a:latin typeface="Arial (Body)"/>
                <a:ea typeface="+mn-ea"/>
              </a:rPr>
              <a:t> method allows you to add an item to the ListBox </a:t>
            </a:r>
            <a:r>
              <a:rPr lang="en-US" altLang="en-US" sz="2000" dirty="0" smtClean="0">
                <a:solidFill>
                  <a:srgbClr val="000000"/>
                </a:solidFill>
                <a:latin typeface="Arial (Body)"/>
                <a:ea typeface="+mn-ea"/>
              </a:rPr>
              <a:t>control</a:t>
            </a:r>
            <a:endParaRPr lang="en-US" altLang="en-US" sz="2000" dirty="0">
              <a:solidFill>
                <a:srgbClr val="000000"/>
              </a:solidFill>
              <a:latin typeface="Arial (Body)"/>
              <a:ea typeface="+mn-ea"/>
            </a:endParaRPr>
          </a:p>
        </p:txBody>
      </p:sp>
      <p:pic>
        <p:nvPicPr>
          <p:cNvPr id="8" name="Picture 7" descr="A line of code. List box name dot items dot add left parenthesis item right parenthesis semicolon."/>
          <p:cNvPicPr>
            <a:picLocks noChangeAspect="1"/>
          </p:cNvPicPr>
          <p:nvPr/>
        </p:nvPicPr>
        <p:blipFill>
          <a:blip r:embed="rId2"/>
          <a:stretch>
            <a:fillRect/>
          </a:stretch>
        </p:blipFill>
        <p:spPr>
          <a:xfrm>
            <a:off x="2079349" y="3110941"/>
            <a:ext cx="3272617" cy="415784"/>
          </a:xfrm>
          <a:prstGeom prst="rect">
            <a:avLst/>
          </a:prstGeom>
        </p:spPr>
      </p:pic>
      <p:sp>
        <p:nvSpPr>
          <p:cNvPr id="5" name="Content Placeholder 4"/>
          <p:cNvSpPr>
            <a:spLocks noGrp="1"/>
          </p:cNvSpPr>
          <p:nvPr>
            <p:ph idx="13"/>
          </p:nvPr>
        </p:nvSpPr>
        <p:spPr>
          <a:xfrm>
            <a:off x="444692" y="3570597"/>
            <a:ext cx="8481594" cy="1345491"/>
          </a:xfrm>
        </p:spPr>
        <p:txBody>
          <a:bodyPr/>
          <a:lstStyle/>
          <a:p>
            <a:pPr marL="741600" lvl="1" indent="-284400">
              <a:buFont typeface="Arial" panose="020B0604020202020204" pitchFamily="34" charset="0"/>
              <a:buChar char="‒"/>
            </a:pPr>
            <a:r>
              <a:rPr lang="en-US" altLang="en-US" sz="2000" dirty="0">
                <a:latin typeface="+mn-lt"/>
              </a:rPr>
              <a:t>where</a:t>
            </a:r>
            <a:r>
              <a:rPr lang="en-US" altLang="en-US" sz="2000" b="1" dirty="0">
                <a:latin typeface="+mn-lt"/>
              </a:rPr>
              <a:t> </a:t>
            </a:r>
            <a:r>
              <a:rPr lang="en-US" altLang="en-US" sz="2000" b="1" dirty="0">
                <a:latin typeface="Consolas" panose="020B0609020204030204" pitchFamily="49" charset="0"/>
                <a:cs typeface="Consolas" panose="020B0609020204030204" pitchFamily="49" charset="0"/>
              </a:rPr>
              <a:t>ListBoxName </a:t>
            </a:r>
            <a:r>
              <a:rPr lang="en-US" altLang="en-US" sz="2000" dirty="0">
                <a:latin typeface="+mn-lt"/>
              </a:rPr>
              <a:t>is the name of the ListBox control; </a:t>
            </a:r>
            <a:r>
              <a:rPr lang="en-US" altLang="en-US" sz="2000" b="1" dirty="0">
                <a:latin typeface="+mn-lt"/>
              </a:rPr>
              <a:t>Item</a:t>
            </a:r>
            <a:r>
              <a:rPr lang="en-US" altLang="en-US" sz="2000" dirty="0">
                <a:latin typeface="+mn-lt"/>
              </a:rPr>
              <a:t> is the value to be added to the Items property</a:t>
            </a:r>
          </a:p>
          <a:p>
            <a:pPr indent="-255600" eaLnBrk="1" hangingPunct="1"/>
            <a:r>
              <a:rPr lang="en-US" altLang="en-US" sz="2000" dirty="0">
                <a:latin typeface="+mn-lt"/>
              </a:rPr>
              <a:t>The </a:t>
            </a:r>
            <a:r>
              <a:rPr lang="en-US" altLang="en-US" sz="2000" b="1" dirty="0">
                <a:latin typeface="Consolas" panose="020B0609020204030204" pitchFamily="49" charset="0"/>
              </a:rPr>
              <a:t>Items.Clear</a:t>
            </a:r>
            <a:r>
              <a:rPr lang="en-US" altLang="en-US" sz="2000" dirty="0">
                <a:latin typeface="+mn-lt"/>
              </a:rPr>
              <a:t> method can erase all the items in the Items </a:t>
            </a:r>
            <a:r>
              <a:rPr lang="en-US" altLang="en-US" sz="2000" dirty="0" smtClean="0">
                <a:latin typeface="+mn-lt"/>
              </a:rPr>
              <a:t>proeprty</a:t>
            </a:r>
            <a:endParaRPr lang="en-US" altLang="en-US" sz="2000" dirty="0">
              <a:latin typeface="+mn-lt"/>
            </a:endParaRPr>
          </a:p>
        </p:txBody>
      </p:sp>
      <p:pic>
        <p:nvPicPr>
          <p:cNvPr id="9" name="Picture 8" descr="A line of code. Employee list box dot items dot clear left parenthesis right parenthesis semicolon."/>
          <p:cNvPicPr>
            <a:picLocks noChangeAspect="1"/>
          </p:cNvPicPr>
          <p:nvPr/>
        </p:nvPicPr>
        <p:blipFill rotWithShape="1">
          <a:blip r:embed="rId3"/>
          <a:srcRect l="9635" t="2416"/>
          <a:stretch/>
        </p:blipFill>
        <p:spPr>
          <a:xfrm>
            <a:off x="2163071" y="5003502"/>
            <a:ext cx="3502727" cy="405743"/>
          </a:xfrm>
          <a:prstGeom prst="rect">
            <a:avLst/>
          </a:prstGeom>
        </p:spPr>
      </p:pic>
      <p:sp>
        <p:nvSpPr>
          <p:cNvPr id="6" name="Content Placeholder 5"/>
          <p:cNvSpPr>
            <a:spLocks noGrp="1"/>
          </p:cNvSpPr>
          <p:nvPr>
            <p:ph idx="14"/>
          </p:nvPr>
        </p:nvSpPr>
        <p:spPr>
          <a:xfrm>
            <a:off x="471714" y="5570017"/>
            <a:ext cx="8215086" cy="714669"/>
          </a:xfrm>
        </p:spPr>
        <p:txBody>
          <a:bodyPr/>
          <a:lstStyle/>
          <a:p>
            <a:pPr marL="255600" indent="-255600">
              <a:buFont typeface="Arial" panose="020B0604020202020204" pitchFamily="34" charset="0"/>
              <a:buChar char="•"/>
            </a:pPr>
            <a:r>
              <a:rPr lang="en-US" altLang="en-US" sz="2000" dirty="0">
                <a:latin typeface="+mn-lt"/>
              </a:rPr>
              <a:t>The </a:t>
            </a:r>
            <a:r>
              <a:rPr lang="en-US" altLang="en-US" sz="2000" b="1" dirty="0">
                <a:latin typeface="+mn-lt"/>
              </a:rPr>
              <a:t>Count</a:t>
            </a:r>
            <a:r>
              <a:rPr lang="en-US" altLang="en-US" sz="2000" dirty="0">
                <a:latin typeface="+mn-lt"/>
              </a:rPr>
              <a:t> property reports the number of items stored in the </a:t>
            </a:r>
            <a:r>
              <a:rPr lang="en-US" altLang="en-US" sz="2000" dirty="0" smtClean="0">
                <a:latin typeface="+mn-lt"/>
              </a:rPr>
              <a:t>ListBox</a:t>
            </a:r>
            <a:endParaRPr lang="en-US" altLang="en-US" sz="2000" dirty="0">
              <a:latin typeface="+mn-lt"/>
            </a:endParaRPr>
          </a:p>
        </p:txBody>
      </p:sp>
    </p:spTree>
    <p:extLst>
      <p:ext uri="{BB962C8B-B14F-4D97-AF65-F5344CB8AC3E}">
        <p14:creationId xmlns:p14="http://schemas.microsoft.com/office/powerpoint/2010/main" val="14049211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a:latin typeface="Times New Roman" panose="02020603050405020304" pitchFamily="18" charset="0"/>
                <a:ea typeface="+mj-ea"/>
                <a:cs typeface="Arial"/>
              </a:rPr>
              <a:t>Displaying a Save as Dialog Box</a:t>
            </a:r>
          </a:p>
        </p:txBody>
      </p:sp>
      <p:sp>
        <p:nvSpPr>
          <p:cNvPr id="3" name="Text Placeholder 2"/>
          <p:cNvSpPr>
            <a:spLocks noGrp="1"/>
          </p:cNvSpPr>
          <p:nvPr>
            <p:ph idx="1"/>
          </p:nvPr>
        </p:nvSpPr>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Use the following to call the SaveFileDialog </a:t>
            </a:r>
            <a:r>
              <a:rPr lang="en-US" altLang="en-US" sz="2400" dirty="0" smtClean="0">
                <a:solidFill>
                  <a:srgbClr val="000000"/>
                </a:solidFill>
                <a:latin typeface="Arial (Body)"/>
                <a:ea typeface="+mn-ea"/>
              </a:rPr>
              <a:t>control’s </a:t>
            </a:r>
            <a:r>
              <a:rPr lang="en-US" altLang="en-US" sz="2400" dirty="0">
                <a:solidFill>
                  <a:srgbClr val="000000"/>
                </a:solidFill>
                <a:latin typeface="Consolas" panose="020B0609020204030204" pitchFamily="49" charset="0"/>
                <a:ea typeface="+mn-ea"/>
              </a:rPr>
              <a:t>ShowDialog</a:t>
            </a:r>
            <a:r>
              <a:rPr lang="en-US" altLang="en-US" sz="2400" dirty="0">
                <a:solidFill>
                  <a:srgbClr val="000000"/>
                </a:solidFill>
                <a:latin typeface="Arial (Body)"/>
                <a:ea typeface="+mn-ea"/>
              </a:rPr>
              <a:t> </a:t>
            </a:r>
            <a:r>
              <a:rPr lang="en-US" altLang="en-US" sz="2400" dirty="0" smtClean="0">
                <a:solidFill>
                  <a:srgbClr val="000000"/>
                </a:solidFill>
                <a:latin typeface="Arial (Body)"/>
                <a:ea typeface="+mn-ea"/>
              </a:rPr>
              <a:t>method</a:t>
            </a:r>
            <a:endParaRPr lang="en-US" altLang="en-US" sz="2400" dirty="0">
              <a:solidFill>
                <a:srgbClr val="000000"/>
              </a:solidFill>
              <a:latin typeface="Arial (Body)"/>
              <a:ea typeface="+mn-ea"/>
            </a:endParaRPr>
          </a:p>
        </p:txBody>
      </p:sp>
      <p:pic>
        <p:nvPicPr>
          <p:cNvPr id="6" name="Picture 5" descr="A line of code. Save file dot show dialog left parenthesis right parenthesis semicolon."/>
          <p:cNvPicPr>
            <a:picLocks noChangeAspect="1"/>
          </p:cNvPicPr>
          <p:nvPr/>
        </p:nvPicPr>
        <p:blipFill>
          <a:blip r:embed="rId2"/>
          <a:stretch>
            <a:fillRect/>
          </a:stretch>
        </p:blipFill>
        <p:spPr>
          <a:xfrm>
            <a:off x="1117600" y="2549309"/>
            <a:ext cx="2452914" cy="490007"/>
          </a:xfrm>
          <a:prstGeom prst="rect">
            <a:avLst/>
          </a:prstGeom>
        </p:spPr>
      </p:pic>
      <p:sp>
        <p:nvSpPr>
          <p:cNvPr id="4" name="Content Placeholder 3"/>
          <p:cNvSpPr>
            <a:spLocks noGrp="1"/>
          </p:cNvSpPr>
          <p:nvPr>
            <p:ph idx="13"/>
          </p:nvPr>
        </p:nvSpPr>
        <p:spPr>
          <a:xfrm>
            <a:off x="473720" y="3039316"/>
            <a:ext cx="8229600" cy="502173"/>
          </a:xfrm>
        </p:spPr>
        <p:txBody>
          <a:bodyPr/>
          <a:lstStyle/>
          <a:p>
            <a:pPr marL="255651" lvl="0" indent="-255651" fontAlgn="base">
              <a:spcAft>
                <a:spcPct val="0"/>
              </a:spcAft>
              <a:buFont typeface="Arial" panose="020B0604020202020204" pitchFamily="34" charset="0"/>
              <a:buChar char="•"/>
            </a:pPr>
            <a:r>
              <a:rPr lang="en-US" altLang="en-US" sz="2400" dirty="0" smtClean="0">
                <a:solidFill>
                  <a:srgbClr val="000000"/>
                </a:solidFill>
                <a:latin typeface="Arial (Body)"/>
              </a:rPr>
              <a:t>Use </a:t>
            </a:r>
            <a:r>
              <a:rPr lang="en-US" altLang="en-US" sz="2400" dirty="0">
                <a:solidFill>
                  <a:srgbClr val="000000"/>
                </a:solidFill>
                <a:latin typeface="Arial (Body)"/>
              </a:rPr>
              <a:t>the following to detect the </a:t>
            </a:r>
            <a:r>
              <a:rPr lang="en-US" altLang="en-US" sz="2400" dirty="0" smtClean="0">
                <a:solidFill>
                  <a:srgbClr val="000000"/>
                </a:solidFill>
                <a:latin typeface="Arial (Body)"/>
              </a:rPr>
              <a:t>user’s choice</a:t>
            </a:r>
            <a:endParaRPr lang="en-US" sz="2400" dirty="0"/>
          </a:p>
        </p:txBody>
      </p:sp>
      <p:pic>
        <p:nvPicPr>
          <p:cNvPr id="7" name="Picture 6" descr="A line of code. If left parenthesis Save file dot show dialog left parenthesis right parenthesis equals equals dialog result dot o k right parenthesis left brace right brace."/>
          <p:cNvPicPr>
            <a:picLocks noChangeAspect="1"/>
          </p:cNvPicPr>
          <p:nvPr/>
        </p:nvPicPr>
        <p:blipFill rotWithShape="1">
          <a:blip r:embed="rId3"/>
          <a:srcRect l="6067" t="8914"/>
          <a:stretch/>
        </p:blipFill>
        <p:spPr>
          <a:xfrm>
            <a:off x="1117598" y="3716088"/>
            <a:ext cx="5657945" cy="388718"/>
          </a:xfrm>
          <a:prstGeom prst="rect">
            <a:avLst/>
          </a:prstGeom>
        </p:spPr>
      </p:pic>
      <p:sp>
        <p:nvSpPr>
          <p:cNvPr id="5" name="Content Placeholder 4"/>
          <p:cNvSpPr>
            <a:spLocks noGrp="1"/>
          </p:cNvSpPr>
          <p:nvPr>
            <p:ph idx="14"/>
          </p:nvPr>
        </p:nvSpPr>
        <p:spPr>
          <a:xfrm>
            <a:off x="473720" y="4188141"/>
            <a:ext cx="8229600" cy="601575"/>
          </a:xfrm>
        </p:spPr>
        <p:txBody>
          <a:bodyPr/>
          <a:lstStyle/>
          <a:p>
            <a:pPr marL="255651" lvl="0" indent="-255651" fontAlgn="base">
              <a:spcAft>
                <a:spcPct val="0"/>
              </a:spcAft>
              <a:buFont typeface="Arial" panose="020B0604020202020204" pitchFamily="34" charset="0"/>
              <a:buChar char="•"/>
            </a:pPr>
            <a:r>
              <a:rPr lang="en-US" altLang="en-US" sz="2400" dirty="0" smtClean="0">
                <a:solidFill>
                  <a:srgbClr val="000000"/>
                </a:solidFill>
                <a:latin typeface="Arial (Body)"/>
              </a:rPr>
              <a:t>Use the following to open the selected file</a:t>
            </a:r>
            <a:endParaRPr lang="en-US" sz="2400" dirty="0" smtClean="0"/>
          </a:p>
        </p:txBody>
      </p:sp>
      <p:pic>
        <p:nvPicPr>
          <p:cNvPr id="8" name="Picture 7" descr="The code has 4 lines, as follows. Line 1. If left parenthesis Save file dot show dialog left parenthesis right parenthesis equals equals dialog result dot o k right parenthesis. Line 2. Left brace. Line 3, indented. Output file = file dot create text left parenthesis open file dot file name right parenthesis semicolon. Line 4. Right brace."/>
          <p:cNvPicPr>
            <a:picLocks noChangeAspect="1"/>
          </p:cNvPicPr>
          <p:nvPr/>
        </p:nvPicPr>
        <p:blipFill>
          <a:blip r:embed="rId4"/>
          <a:stretch>
            <a:fillRect/>
          </a:stretch>
        </p:blipFill>
        <p:spPr>
          <a:xfrm>
            <a:off x="960725" y="4811933"/>
            <a:ext cx="5913633" cy="1304657"/>
          </a:xfrm>
          <a:prstGeom prst="rect">
            <a:avLst/>
          </a:prstGeom>
        </p:spPr>
      </p:pic>
    </p:spTree>
    <p:extLst>
      <p:ext uri="{BB962C8B-B14F-4D97-AF65-F5344CB8AC3E}">
        <p14:creationId xmlns:p14="http://schemas.microsoft.com/office/powerpoint/2010/main" val="27168152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5.8 Random Numbers</a:t>
            </a:r>
            <a:endParaRPr lang="en-US" altLang="en-US"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0"/>
            <a:ext cx="8229600" cy="1392659"/>
          </a:xfrm>
        </p:spPr>
        <p:txBody>
          <a:bodyPr wrap="square" lIns="91425" tIns="91425" rIns="91425" bIns="91425">
            <a:spAutoFit/>
          </a:bodyPr>
          <a:lstStyle/>
          <a:p>
            <a:pPr marL="255651" lvl="0" indent="-255651" fontAlgn="base">
              <a:spcAft>
                <a:spcPct val="0"/>
              </a:spcAft>
              <a:buFont typeface="Arial" panose="020B0604020202020204" pitchFamily="34" charset="0"/>
              <a:buChar char="•"/>
              <a:defRPr/>
            </a:pPr>
            <a:r>
              <a:rPr lang="en-US" sz="2200" dirty="0">
                <a:solidFill>
                  <a:srgbClr val="000000"/>
                </a:solidFill>
                <a:latin typeface="Arial (Body)"/>
                <a:ea typeface="+mn-ea"/>
              </a:rPr>
              <a:t>The </a:t>
            </a:r>
            <a:r>
              <a:rPr lang="en-US" sz="2200" dirty="0" smtClean="0">
                <a:solidFill>
                  <a:srgbClr val="000000"/>
                </a:solidFill>
                <a:latin typeface="Arial (Body)"/>
                <a:ea typeface="+mn-ea"/>
              </a:rPr>
              <a:t>.N</a:t>
            </a:r>
            <a:r>
              <a:rPr lang="en-US" sz="100" dirty="0" smtClean="0">
                <a:solidFill>
                  <a:srgbClr val="000000"/>
                </a:solidFill>
                <a:latin typeface="Arial (Body)"/>
                <a:ea typeface="+mn-ea"/>
              </a:rPr>
              <a:t> </a:t>
            </a:r>
            <a:r>
              <a:rPr lang="en-US" sz="2200" dirty="0" smtClean="0">
                <a:solidFill>
                  <a:srgbClr val="000000"/>
                </a:solidFill>
                <a:latin typeface="Arial (Body)"/>
                <a:ea typeface="+mn-ea"/>
              </a:rPr>
              <a:t>E</a:t>
            </a:r>
            <a:r>
              <a:rPr lang="en-US" sz="100" dirty="0" smtClean="0">
                <a:solidFill>
                  <a:srgbClr val="000000"/>
                </a:solidFill>
                <a:latin typeface="Arial (Body)"/>
                <a:ea typeface="+mn-ea"/>
              </a:rPr>
              <a:t> </a:t>
            </a:r>
            <a:r>
              <a:rPr lang="en-US" sz="2200" dirty="0" smtClean="0">
                <a:solidFill>
                  <a:srgbClr val="000000"/>
                </a:solidFill>
                <a:latin typeface="Arial (Body)"/>
                <a:ea typeface="+mn-ea"/>
              </a:rPr>
              <a:t>T Framework </a:t>
            </a:r>
            <a:r>
              <a:rPr lang="en-US" sz="2200" dirty="0">
                <a:solidFill>
                  <a:srgbClr val="000000"/>
                </a:solidFill>
                <a:latin typeface="Arial (Body)"/>
                <a:ea typeface="+mn-ea"/>
              </a:rPr>
              <a:t>provides the </a:t>
            </a:r>
            <a:r>
              <a:rPr lang="en-US" sz="2200" b="1" dirty="0">
                <a:solidFill>
                  <a:srgbClr val="000000"/>
                </a:solidFill>
                <a:latin typeface="Consolas" panose="020B0609020204030204" pitchFamily="49" charset="0"/>
                <a:ea typeface="+mn-ea"/>
              </a:rPr>
              <a:t>Random</a:t>
            </a:r>
            <a:r>
              <a:rPr lang="en-US" sz="2200" dirty="0">
                <a:solidFill>
                  <a:srgbClr val="000000"/>
                </a:solidFill>
                <a:latin typeface="Arial (Body)"/>
                <a:ea typeface="+mn-ea"/>
              </a:rPr>
              <a:t> class to generate random numbers.</a:t>
            </a:r>
          </a:p>
          <a:p>
            <a:pPr marL="255651" lvl="0" indent="-255651" fontAlgn="base">
              <a:spcAft>
                <a:spcPct val="0"/>
              </a:spcAft>
              <a:buFont typeface="Arial" panose="020B0604020202020204" pitchFamily="34" charset="0"/>
              <a:buChar char="•"/>
              <a:defRPr/>
            </a:pPr>
            <a:r>
              <a:rPr lang="en-US" sz="2200" dirty="0">
                <a:solidFill>
                  <a:srgbClr val="000000"/>
                </a:solidFill>
                <a:latin typeface="Arial (Body)"/>
                <a:ea typeface="+mn-ea"/>
              </a:rPr>
              <a:t>To create an object, use</a:t>
            </a:r>
            <a:r>
              <a:rPr lang="en-US" sz="2200" dirty="0" smtClean="0">
                <a:solidFill>
                  <a:srgbClr val="000000"/>
                </a:solidFill>
                <a:latin typeface="Arial (Body)"/>
                <a:ea typeface="+mn-ea"/>
              </a:rPr>
              <a:t>:</a:t>
            </a:r>
            <a:endParaRPr lang="en-US" sz="2200" dirty="0">
              <a:solidFill>
                <a:srgbClr val="000000"/>
              </a:solidFill>
              <a:latin typeface="Arial (Body)"/>
              <a:ea typeface="+mn-ea"/>
            </a:endParaRPr>
          </a:p>
        </p:txBody>
      </p:sp>
      <p:pic>
        <p:nvPicPr>
          <p:cNvPr id="5" name="Picture 4" descr="A line of code. Random r a n d = new random left parenthesis right parenthesis semicolon."/>
          <p:cNvPicPr>
            <a:picLocks noChangeAspect="1"/>
          </p:cNvPicPr>
          <p:nvPr/>
        </p:nvPicPr>
        <p:blipFill>
          <a:blip r:embed="rId2"/>
          <a:stretch>
            <a:fillRect/>
          </a:stretch>
        </p:blipFill>
        <p:spPr>
          <a:xfrm>
            <a:off x="1513408" y="2963831"/>
            <a:ext cx="3243353" cy="426757"/>
          </a:xfrm>
          <a:prstGeom prst="rect">
            <a:avLst/>
          </a:prstGeom>
        </p:spPr>
      </p:pic>
      <p:sp>
        <p:nvSpPr>
          <p:cNvPr id="4" name="Text Placeholder 3"/>
          <p:cNvSpPr>
            <a:spLocks noGrp="1"/>
          </p:cNvSpPr>
          <p:nvPr>
            <p:ph type="body" idx="2"/>
          </p:nvPr>
        </p:nvSpPr>
        <p:spPr>
          <a:xfrm>
            <a:off x="457199" y="3381832"/>
            <a:ext cx="8440057" cy="2206169"/>
          </a:xfrm>
        </p:spPr>
        <p:txBody>
          <a:bodyPr/>
          <a:lstStyle/>
          <a:p>
            <a:pPr marL="255651" lvl="0" indent="-255651" fontAlgn="base">
              <a:spcAft>
                <a:spcPct val="0"/>
              </a:spcAft>
              <a:buFont typeface="Arial" panose="020B0604020202020204" pitchFamily="34" charset="0"/>
              <a:buChar char="•"/>
              <a:defRPr/>
            </a:pPr>
            <a:r>
              <a:rPr lang="en-US" sz="2200" dirty="0">
                <a:solidFill>
                  <a:srgbClr val="000000"/>
                </a:solidFill>
                <a:latin typeface="Arial (Body)"/>
              </a:rPr>
              <a:t>Two commonly used methods to generate random numbers are:</a:t>
            </a:r>
          </a:p>
          <a:p>
            <a:pPr marL="741553" lvl="1" indent="-284353" fontAlgn="base">
              <a:spcAft>
                <a:spcPct val="0"/>
              </a:spcAft>
              <a:buFont typeface="Arial" panose="020B0604020202020204" pitchFamily="34" charset="0"/>
              <a:buChar char="–"/>
              <a:defRPr/>
            </a:pPr>
            <a:r>
              <a:rPr lang="en-US" sz="2200" dirty="0">
                <a:solidFill>
                  <a:srgbClr val="000000"/>
                </a:solidFill>
                <a:latin typeface="Consolas" panose="020B0609020204030204" pitchFamily="49" charset="0"/>
              </a:rPr>
              <a:t>Next</a:t>
            </a:r>
            <a:r>
              <a:rPr lang="en-US" sz="2200" dirty="0">
                <a:solidFill>
                  <a:srgbClr val="000000"/>
                </a:solidFill>
                <a:latin typeface="Arial (Body)"/>
              </a:rPr>
              <a:t>: randomly create an integer</a:t>
            </a:r>
          </a:p>
          <a:p>
            <a:pPr marL="741553" lvl="1" indent="-284353" fontAlgn="base">
              <a:spcAft>
                <a:spcPct val="0"/>
              </a:spcAft>
              <a:buFont typeface="Arial" panose="020B0604020202020204" pitchFamily="34" charset="0"/>
              <a:buChar char="–"/>
              <a:defRPr/>
            </a:pPr>
            <a:r>
              <a:rPr lang="en-US" sz="2200" dirty="0">
                <a:solidFill>
                  <a:srgbClr val="000000"/>
                </a:solidFill>
                <a:latin typeface="Consolas" panose="020B0609020204030204" pitchFamily="49" charset="0"/>
              </a:rPr>
              <a:t>NextDouble</a:t>
            </a:r>
            <a:r>
              <a:rPr lang="en-US" sz="2200" dirty="0">
                <a:solidFill>
                  <a:srgbClr val="000000"/>
                </a:solidFill>
                <a:latin typeface="Arial (Body)"/>
              </a:rPr>
              <a:t>: randomly create a floating-point number from 0.0 to 1.0</a:t>
            </a:r>
          </a:p>
          <a:p>
            <a:pPr marL="255651" lvl="0" indent="-255651" fontAlgn="base">
              <a:spcAft>
                <a:spcPct val="0"/>
              </a:spcAft>
              <a:buFont typeface="Arial" panose="020B0604020202020204" pitchFamily="34" charset="0"/>
              <a:buChar char="•"/>
              <a:defRPr/>
            </a:pPr>
            <a:r>
              <a:rPr lang="en-US" sz="2200" dirty="0">
                <a:solidFill>
                  <a:srgbClr val="000000"/>
                </a:solidFill>
                <a:latin typeface="Arial (Body)"/>
              </a:rPr>
              <a:t>Examples</a:t>
            </a:r>
            <a:r>
              <a:rPr lang="en-US" sz="2200" dirty="0" smtClean="0">
                <a:solidFill>
                  <a:srgbClr val="000000"/>
                </a:solidFill>
                <a:latin typeface="Arial (Body)"/>
              </a:rPr>
              <a:t>,</a:t>
            </a:r>
            <a:endParaRPr lang="en-US" sz="2200" dirty="0">
              <a:solidFill>
                <a:srgbClr val="000000"/>
              </a:solidFill>
              <a:latin typeface="Arial (Body)"/>
            </a:endParaRPr>
          </a:p>
        </p:txBody>
      </p:sp>
      <p:pic>
        <p:nvPicPr>
          <p:cNvPr id="6" name="Picture 5" descr="2 examples. Example 1. R a n d dot next left parenthesis right parenthesis semicolon. Example 2. R a n d dot next double left parenthesis right parenthesis semicolon."/>
          <p:cNvPicPr>
            <a:picLocks noChangeAspect="1"/>
          </p:cNvPicPr>
          <p:nvPr/>
        </p:nvPicPr>
        <p:blipFill>
          <a:blip r:embed="rId3"/>
          <a:stretch>
            <a:fillRect/>
          </a:stretch>
        </p:blipFill>
        <p:spPr>
          <a:xfrm>
            <a:off x="1513408" y="5617029"/>
            <a:ext cx="2434478" cy="719390"/>
          </a:xfrm>
          <a:prstGeom prst="rect">
            <a:avLst/>
          </a:prstGeom>
        </p:spPr>
      </p:pic>
    </p:spTree>
    <p:extLst>
      <p:ext uri="{BB962C8B-B14F-4D97-AF65-F5344CB8AC3E}">
        <p14:creationId xmlns:p14="http://schemas.microsoft.com/office/powerpoint/2010/main" val="1495692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Syntax of </a:t>
            </a:r>
            <a:r>
              <a:rPr lang="en-US" altLang="en-US" dirty="0" smtClean="0">
                <a:latin typeface="Consolas" panose="020B0609020204030204" pitchFamily="49" charset="0"/>
                <a:ea typeface="+mj-ea"/>
                <a:cs typeface="Arial"/>
              </a:rPr>
              <a:t>Random.Next</a:t>
            </a:r>
            <a:r>
              <a:rPr lang="en-US" altLang="en-US" dirty="0" smtClean="0">
                <a:latin typeface="Times New Roman" panose="02020603050405020304" pitchFamily="18" charset="0"/>
                <a:ea typeface="+mj-ea"/>
                <a:cs typeface="Arial"/>
              </a:rPr>
              <a:t> Method</a:t>
            </a:r>
            <a:endParaRPr lang="en-US" altLang="en-US"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0"/>
            <a:ext cx="8229600" cy="2223655"/>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400" dirty="0">
                <a:solidFill>
                  <a:srgbClr val="000000"/>
                </a:solidFill>
                <a:latin typeface="Consolas" panose="020B0609020204030204" pitchFamily="49" charset="0"/>
                <a:ea typeface="+mn-ea"/>
              </a:rPr>
              <a:t>Random.Next</a:t>
            </a:r>
            <a:r>
              <a:rPr lang="en-US" altLang="en-US" sz="2400" dirty="0">
                <a:solidFill>
                  <a:srgbClr val="000000"/>
                </a:solidFill>
                <a:latin typeface="Arial (Body)"/>
                <a:ea typeface="+mn-ea"/>
              </a:rPr>
              <a:t> generates a random number whose value ranges from zero to 2,147,483,647</a:t>
            </a:r>
          </a:p>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It also allow you to generate a random number whose value ranges from zero to some other positive number. The syntax is</a:t>
            </a:r>
            <a:r>
              <a:rPr lang="en-US" altLang="en-US" sz="2400" dirty="0" smtClean="0">
                <a:solidFill>
                  <a:srgbClr val="000000"/>
                </a:solidFill>
                <a:latin typeface="Arial (Body)"/>
                <a:ea typeface="+mn-ea"/>
              </a:rPr>
              <a:t>:</a:t>
            </a:r>
            <a:endParaRPr lang="en-US" altLang="en-US" sz="2400" dirty="0">
              <a:solidFill>
                <a:srgbClr val="000000"/>
              </a:solidFill>
              <a:latin typeface="Arial (Body)"/>
              <a:ea typeface="+mn-ea"/>
            </a:endParaRPr>
          </a:p>
        </p:txBody>
      </p:sp>
      <p:pic>
        <p:nvPicPr>
          <p:cNvPr id="5" name="Picture 4" descr="A line of code. Random dot next left parenthesis max plus 1 right parenthesis semicolon."/>
          <p:cNvPicPr>
            <a:picLocks noChangeAspect="1"/>
          </p:cNvPicPr>
          <p:nvPr/>
        </p:nvPicPr>
        <p:blipFill>
          <a:blip r:embed="rId2"/>
          <a:stretch>
            <a:fillRect/>
          </a:stretch>
        </p:blipFill>
        <p:spPr>
          <a:xfrm>
            <a:off x="1042110" y="3948263"/>
            <a:ext cx="2353260" cy="426757"/>
          </a:xfrm>
          <a:prstGeom prst="rect">
            <a:avLst/>
          </a:prstGeom>
        </p:spPr>
      </p:pic>
      <p:sp>
        <p:nvSpPr>
          <p:cNvPr id="4" name="Text Placeholder 3"/>
          <p:cNvSpPr>
            <a:spLocks noGrp="1"/>
          </p:cNvSpPr>
          <p:nvPr>
            <p:ph type="body" idx="2"/>
          </p:nvPr>
        </p:nvSpPr>
        <p:spPr>
          <a:xfrm>
            <a:off x="457200" y="4499429"/>
            <a:ext cx="8229600" cy="885371"/>
          </a:xfrm>
        </p:spPr>
        <p:txBody>
          <a:bodyPr/>
          <a:lstStyle/>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rPr>
              <a:t>For example, to create a random number from 0 to 99, use</a:t>
            </a:r>
            <a:r>
              <a:rPr lang="en-US" altLang="en-US" sz="2400" dirty="0" smtClean="0">
                <a:solidFill>
                  <a:srgbClr val="000000"/>
                </a:solidFill>
                <a:latin typeface="Arial (Body)"/>
              </a:rPr>
              <a:t>:</a:t>
            </a:r>
            <a:endParaRPr lang="en-US" altLang="en-US" sz="2400" dirty="0">
              <a:solidFill>
                <a:srgbClr val="000000"/>
              </a:solidFill>
              <a:latin typeface="Arial (Body)"/>
            </a:endParaRPr>
          </a:p>
        </p:txBody>
      </p:sp>
      <p:pic>
        <p:nvPicPr>
          <p:cNvPr id="6" name="Picture 5" descr="A line of code. R a n d dot next left parenthesis 10 right parenthesis semicolon."/>
          <p:cNvPicPr>
            <a:picLocks noChangeAspect="1"/>
          </p:cNvPicPr>
          <p:nvPr/>
        </p:nvPicPr>
        <p:blipFill>
          <a:blip r:embed="rId3"/>
          <a:stretch>
            <a:fillRect/>
          </a:stretch>
        </p:blipFill>
        <p:spPr>
          <a:xfrm>
            <a:off x="1042110" y="5509209"/>
            <a:ext cx="1798476" cy="426757"/>
          </a:xfrm>
          <a:prstGeom prst="rect">
            <a:avLst/>
          </a:prstGeom>
        </p:spPr>
      </p:pic>
    </p:spTree>
    <p:extLst>
      <p:ext uri="{BB962C8B-B14F-4D97-AF65-F5344CB8AC3E}">
        <p14:creationId xmlns:p14="http://schemas.microsoft.com/office/powerpoint/2010/main" val="42883392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5.9 The Load Event</a:t>
            </a:r>
            <a:endParaRPr lang="en-US" altLang="en-US"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0"/>
            <a:ext cx="8229600" cy="2262127"/>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200" dirty="0">
                <a:solidFill>
                  <a:srgbClr val="000000"/>
                </a:solidFill>
                <a:latin typeface="Arial (Body)"/>
                <a:ea typeface="+mn-ea"/>
              </a:rPr>
              <a:t>When running an application, the </a:t>
            </a:r>
            <a:r>
              <a:rPr lang="en-US" altLang="en-US" sz="2200" dirty="0" smtClean="0">
                <a:solidFill>
                  <a:srgbClr val="000000"/>
                </a:solidFill>
                <a:latin typeface="Arial (Body)"/>
                <a:ea typeface="+mn-ea"/>
              </a:rPr>
              <a:t>application’s </a:t>
            </a:r>
            <a:r>
              <a:rPr lang="en-US" altLang="en-US" sz="2200" dirty="0">
                <a:solidFill>
                  <a:srgbClr val="000000"/>
                </a:solidFill>
                <a:latin typeface="Arial (Body)"/>
                <a:ea typeface="+mn-ea"/>
              </a:rPr>
              <a:t>form is loaded into memory and an event known as </a:t>
            </a:r>
            <a:r>
              <a:rPr lang="en-US" altLang="en-US" sz="2200" b="1" dirty="0">
                <a:solidFill>
                  <a:srgbClr val="000000"/>
                </a:solidFill>
                <a:latin typeface="Arial (Body)"/>
                <a:ea typeface="+mn-ea"/>
              </a:rPr>
              <a:t>Load</a:t>
            </a:r>
            <a:r>
              <a:rPr lang="en-US" altLang="en-US" sz="2200" dirty="0">
                <a:solidFill>
                  <a:srgbClr val="000000"/>
                </a:solidFill>
                <a:latin typeface="Arial (Body)"/>
                <a:ea typeface="+mn-ea"/>
              </a:rPr>
              <a:t> takes place</a:t>
            </a:r>
          </a:p>
          <a:p>
            <a:pPr marL="255651" lvl="0" indent="-255651" fontAlgn="base">
              <a:spcAft>
                <a:spcPct val="0"/>
              </a:spcAft>
              <a:buFont typeface="Arial" panose="020B0604020202020204" pitchFamily="34" charset="0"/>
              <a:buChar char="•"/>
            </a:pPr>
            <a:r>
              <a:rPr lang="en-US" altLang="en-US" sz="2200" dirty="0">
                <a:solidFill>
                  <a:srgbClr val="000000"/>
                </a:solidFill>
                <a:latin typeface="Arial (Body)"/>
                <a:ea typeface="+mn-ea"/>
              </a:rPr>
              <a:t>To create a Load event handler, simply double click the form in the Designer</a:t>
            </a:r>
          </a:p>
          <a:p>
            <a:pPr marL="255651" lvl="0" indent="-255651" fontAlgn="base">
              <a:spcAft>
                <a:spcPct val="0"/>
              </a:spcAft>
              <a:buFont typeface="Arial" panose="020B0604020202020204" pitchFamily="34" charset="0"/>
              <a:buChar char="•"/>
            </a:pPr>
            <a:r>
              <a:rPr lang="en-US" altLang="en-US" sz="2200" dirty="0">
                <a:solidFill>
                  <a:srgbClr val="000000"/>
                </a:solidFill>
                <a:latin typeface="Arial (Body)"/>
                <a:ea typeface="+mn-ea"/>
              </a:rPr>
              <a:t>An empty Load event handler looks like</a:t>
            </a:r>
            <a:r>
              <a:rPr lang="en-US" altLang="en-US" sz="2200" dirty="0" smtClean="0">
                <a:solidFill>
                  <a:srgbClr val="000000"/>
                </a:solidFill>
                <a:latin typeface="Arial (Body)"/>
                <a:ea typeface="+mn-ea"/>
              </a:rPr>
              <a:t>:</a:t>
            </a:r>
            <a:endParaRPr lang="en-US" altLang="en-US" sz="2200" dirty="0">
              <a:solidFill>
                <a:srgbClr val="000000"/>
              </a:solidFill>
              <a:latin typeface="Arial (Body)"/>
              <a:ea typeface="+mn-ea"/>
            </a:endParaRPr>
          </a:p>
        </p:txBody>
      </p:sp>
      <p:pic>
        <p:nvPicPr>
          <p:cNvPr id="5" name="Picture 4" descr="A line of code. Private void form 1 underscore load left parenthesis object sender comma event a r g s e right parenthesis left brace right brace."/>
          <p:cNvPicPr>
            <a:picLocks noChangeAspect="1"/>
          </p:cNvPicPr>
          <p:nvPr/>
        </p:nvPicPr>
        <p:blipFill>
          <a:blip r:embed="rId2"/>
          <a:stretch>
            <a:fillRect/>
          </a:stretch>
        </p:blipFill>
        <p:spPr>
          <a:xfrm>
            <a:off x="1029690" y="3862327"/>
            <a:ext cx="5633192" cy="377985"/>
          </a:xfrm>
          <a:prstGeom prst="rect">
            <a:avLst/>
          </a:prstGeom>
        </p:spPr>
      </p:pic>
      <p:sp>
        <p:nvSpPr>
          <p:cNvPr id="4" name="Text Placeholder 3"/>
          <p:cNvSpPr>
            <a:spLocks noGrp="1"/>
          </p:cNvSpPr>
          <p:nvPr>
            <p:ph type="body" idx="2"/>
          </p:nvPr>
        </p:nvSpPr>
        <p:spPr>
          <a:xfrm>
            <a:off x="442686" y="4267202"/>
            <a:ext cx="8229600" cy="841827"/>
          </a:xfrm>
        </p:spPr>
        <p:txBody>
          <a:bodyPr/>
          <a:lstStyle/>
          <a:p>
            <a:pPr fontAlgn="base">
              <a:spcAft>
                <a:spcPct val="0"/>
              </a:spcAft>
            </a:pPr>
            <a:r>
              <a:rPr lang="en-US" altLang="en-US" sz="2400" dirty="0" smtClean="0">
                <a:solidFill>
                  <a:srgbClr val="000000"/>
                </a:solidFill>
                <a:latin typeface="Arial (Body)"/>
              </a:rPr>
              <a:t>Any </a:t>
            </a:r>
            <a:r>
              <a:rPr lang="en-US" altLang="en-US" sz="2400" dirty="0">
                <a:solidFill>
                  <a:srgbClr val="000000"/>
                </a:solidFill>
                <a:latin typeface="Arial (Body)"/>
              </a:rPr>
              <a:t>code you write inside the Load event will execute when the form is launched. For example</a:t>
            </a:r>
            <a:r>
              <a:rPr lang="en-US" altLang="en-US" sz="2400" dirty="0" smtClean="0">
                <a:solidFill>
                  <a:srgbClr val="000000"/>
                </a:solidFill>
                <a:latin typeface="Arial (Body)"/>
              </a:rPr>
              <a:t>,</a:t>
            </a:r>
            <a:endParaRPr lang="en-US" altLang="en-US" sz="2400" dirty="0">
              <a:solidFill>
                <a:srgbClr val="000000"/>
              </a:solidFill>
              <a:latin typeface="Arial (Body)"/>
            </a:endParaRPr>
          </a:p>
        </p:txBody>
      </p:sp>
      <p:pic>
        <p:nvPicPr>
          <p:cNvPr id="6" name="Picture 5" descr="The code has 4 lines, as follows. Line 1. Private void form 1 underscore load left parenthesis object sender comma event a r g s e right parenthesis. Line 2. Left brace. Line 3, indented. Message box dot show left parenthesis double quote prepare to see the form exclamation point double quote right parenthesis semicolon. Line 4. Right brace."/>
          <p:cNvPicPr>
            <a:picLocks noChangeAspect="1"/>
          </p:cNvPicPr>
          <p:nvPr/>
        </p:nvPicPr>
        <p:blipFill>
          <a:blip r:embed="rId3"/>
          <a:stretch>
            <a:fillRect/>
          </a:stretch>
        </p:blipFill>
        <p:spPr>
          <a:xfrm>
            <a:off x="1016351" y="5221753"/>
            <a:ext cx="5340559" cy="1146147"/>
          </a:xfrm>
          <a:prstGeom prst="rect">
            <a:avLst/>
          </a:prstGeom>
        </p:spPr>
      </p:pic>
    </p:spTree>
    <p:extLst>
      <p:ext uri="{BB962C8B-B14F-4D97-AF65-F5344CB8AC3E}">
        <p14:creationId xmlns:p14="http://schemas.microsoft.com/office/powerpoint/2010/main" val="31872732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r>
              <a:rPr lang="en-US" dirty="0" smtClean="0">
                <a:latin typeface="Times New Roman" panose="02020603050405020304" pitchFamily="18" charset="0"/>
              </a:rPr>
              <a:t>Copyright</a:t>
            </a:r>
            <a:endParaRPr lang="en-US" dirty="0">
              <a:latin typeface="Times New Roman" panose="02020603050405020304" pitchFamily="18" charset="0"/>
            </a:endParaRPr>
          </a:p>
        </p:txBody>
      </p:sp>
      <p:pic>
        <p:nvPicPr>
          <p:cNvPr id="4" name="Picture 2" descr="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ChangeAspect="1" noChangeArrowheads="1"/>
          </p:cNvPicPr>
          <p:nvPr/>
        </p:nvPicPr>
        <p:blipFill>
          <a:blip r:embed="rId2"/>
          <a:srcRect/>
          <a:stretch>
            <a:fillRect/>
          </a:stretch>
        </p:blipFill>
        <p:spPr bwMode="auto">
          <a:xfrm>
            <a:off x="767157" y="2310096"/>
            <a:ext cx="7423150" cy="2438400"/>
          </a:xfrm>
          <a:prstGeom prst="rect">
            <a:avLst/>
          </a:prstGeom>
          <a:noFill/>
          <a:ln w="9525">
            <a:noFill/>
            <a:miter lim="800000"/>
            <a:headEnd/>
            <a:tailEnd/>
          </a:ln>
        </p:spPr>
      </p:pic>
    </p:spTree>
    <p:extLst>
      <p:ext uri="{BB962C8B-B14F-4D97-AF65-F5344CB8AC3E}">
        <p14:creationId xmlns:p14="http://schemas.microsoft.com/office/powerpoint/2010/main" val="964361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Sample Codes</a:t>
            </a:r>
            <a:endParaRPr lang="en-US" altLang="en-US" sz="2000" b="0"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0"/>
            <a:ext cx="8229600" cy="553968"/>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400" dirty="0">
                <a:solidFill>
                  <a:srgbClr val="000000"/>
                </a:solidFill>
                <a:latin typeface="Arial (Body)"/>
                <a:ea typeface="+mn-ea"/>
              </a:rPr>
              <a:t>You can add string </a:t>
            </a:r>
            <a:r>
              <a:rPr lang="en-US" altLang="en-US" sz="2400" dirty="0" smtClean="0">
                <a:solidFill>
                  <a:srgbClr val="000000"/>
                </a:solidFill>
                <a:latin typeface="Arial (Body)"/>
                <a:ea typeface="+mn-ea"/>
              </a:rPr>
              <a:t>literals</a:t>
            </a:r>
            <a:endParaRPr lang="en-US" altLang="en-US" sz="2400" dirty="0">
              <a:solidFill>
                <a:srgbClr val="000000"/>
              </a:solidFill>
              <a:latin typeface="Arial (Body)"/>
              <a:ea typeface="+mn-ea"/>
            </a:endParaRPr>
          </a:p>
        </p:txBody>
      </p:sp>
      <p:pic>
        <p:nvPicPr>
          <p:cNvPr id="5" name="Picture 4" descr="The code has 4 lines, as follows. Line 1. Private void add button underscore click left parenthesis object sender comma event a r g s e right parenthesis. Line 2. Left brace. Line 3, indented. Names list box dot items dot add left parenthesis double quotes chris double quotes right parenthesis semicolon. Line 4, indented. Names list box dot items dot add left parenthesis double quotes alicia double quotes right parenthesis semicolon."/>
          <p:cNvPicPr>
            <a:picLocks noChangeAspect="1"/>
          </p:cNvPicPr>
          <p:nvPr/>
        </p:nvPicPr>
        <p:blipFill>
          <a:blip r:embed="rId2"/>
          <a:stretch>
            <a:fillRect/>
          </a:stretch>
        </p:blipFill>
        <p:spPr>
          <a:xfrm>
            <a:off x="858445" y="2232561"/>
            <a:ext cx="6411109" cy="1260762"/>
          </a:xfrm>
          <a:prstGeom prst="rect">
            <a:avLst/>
          </a:prstGeom>
        </p:spPr>
      </p:pic>
      <p:sp>
        <p:nvSpPr>
          <p:cNvPr id="4" name="Text Placeholder 3"/>
          <p:cNvSpPr>
            <a:spLocks noGrp="1"/>
          </p:cNvSpPr>
          <p:nvPr>
            <p:ph type="body" idx="2"/>
          </p:nvPr>
        </p:nvSpPr>
        <p:spPr>
          <a:xfrm>
            <a:off x="457200" y="3701144"/>
            <a:ext cx="8229600" cy="420914"/>
          </a:xfrm>
        </p:spPr>
        <p:txBody>
          <a:bodyPr/>
          <a:lstStyle/>
          <a:p>
            <a:r>
              <a:rPr lang="en-US" altLang="en-US" sz="2400" dirty="0">
                <a:latin typeface="+mn-lt"/>
              </a:rPr>
              <a:t>You can add values of other types as </a:t>
            </a:r>
            <a:r>
              <a:rPr lang="en-US" altLang="en-US" sz="2400" dirty="0" smtClean="0">
                <a:latin typeface="+mn-lt"/>
              </a:rPr>
              <a:t>well</a:t>
            </a:r>
            <a:endParaRPr lang="en-US" altLang="en-US" sz="2400" dirty="0">
              <a:latin typeface="+mn-lt"/>
            </a:endParaRPr>
          </a:p>
        </p:txBody>
      </p:sp>
      <p:pic>
        <p:nvPicPr>
          <p:cNvPr id="6" name="Picture 5" descr="The code has 6 lines, as follows. Line 1. Private void add button underscore click left parenthesis object sender comma event a r g s e right parenthesis. Line 2. Left brace. Line 3, indented. Names list box dot items dot add left parenthesis 10 right parenthesis semicolon. Line 4, indented. Names list box dot items dot add left parenthesis 20 right parenthesis semicolon. Line 5, indented. Names list box dot items dot add left parenthesis 17 dot 5 right parenthesis semicolon. Line 6. Right brace."/>
          <p:cNvPicPr>
            <a:picLocks noChangeAspect="1"/>
          </p:cNvPicPr>
          <p:nvPr/>
        </p:nvPicPr>
        <p:blipFill>
          <a:blip r:embed="rId3"/>
          <a:stretch>
            <a:fillRect/>
          </a:stretch>
        </p:blipFill>
        <p:spPr>
          <a:xfrm>
            <a:off x="858444" y="4329879"/>
            <a:ext cx="6411109" cy="1824082"/>
          </a:xfrm>
          <a:prstGeom prst="rect">
            <a:avLst/>
          </a:prstGeom>
        </p:spPr>
      </p:pic>
    </p:spTree>
    <p:extLst>
      <p:ext uri="{BB962C8B-B14F-4D97-AF65-F5344CB8AC3E}">
        <p14:creationId xmlns:p14="http://schemas.microsoft.com/office/powerpoint/2010/main" val="2068676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5.2 The </a:t>
            </a:r>
            <a:r>
              <a:rPr lang="en-US" altLang="en-US" dirty="0" smtClean="0">
                <a:latin typeface="Consolas" panose="020B0609020204030204" pitchFamily="49" charset="0"/>
                <a:ea typeface="+mj-ea"/>
                <a:cs typeface="Arial"/>
              </a:rPr>
              <a:t>while</a:t>
            </a:r>
            <a:r>
              <a:rPr lang="en-US" altLang="en-US" dirty="0" smtClean="0">
                <a:latin typeface="Times New Roman" panose="02020603050405020304" pitchFamily="18" charset="0"/>
                <a:ea typeface="+mj-ea"/>
                <a:cs typeface="Arial"/>
              </a:rPr>
              <a:t> Loop</a:t>
            </a:r>
            <a:endParaRPr lang="en-US" altLang="en-US" dirty="0">
              <a:latin typeface="Times New Roman" panose="02020603050405020304" pitchFamily="18" charset="0"/>
              <a:ea typeface="+mj-ea"/>
              <a:cs typeface="Arial"/>
            </a:endParaRPr>
          </a:p>
        </p:txBody>
      </p:sp>
      <p:sp>
        <p:nvSpPr>
          <p:cNvPr id="3" name="Content Placeholder 2"/>
          <p:cNvSpPr>
            <a:spLocks noGrp="1"/>
          </p:cNvSpPr>
          <p:nvPr>
            <p:ph type="body" idx="1"/>
          </p:nvPr>
        </p:nvSpPr>
        <p:spPr>
          <a:xfrm>
            <a:off x="457200" y="1600200"/>
            <a:ext cx="8229600" cy="1731213"/>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200" dirty="0">
                <a:solidFill>
                  <a:srgbClr val="000000"/>
                </a:solidFill>
                <a:latin typeface="Arial (Body)"/>
                <a:ea typeface="+mn-ea"/>
              </a:rPr>
              <a:t>The </a:t>
            </a:r>
            <a:r>
              <a:rPr lang="en-US" altLang="en-US" sz="2200" b="1" dirty="0">
                <a:solidFill>
                  <a:srgbClr val="000000"/>
                </a:solidFill>
                <a:latin typeface="Consolas" panose="020B0609020204030204" pitchFamily="49" charset="0"/>
                <a:ea typeface="+mn-ea"/>
              </a:rPr>
              <a:t>while</a:t>
            </a:r>
            <a:r>
              <a:rPr lang="en-US" altLang="en-US" sz="2200" dirty="0">
                <a:solidFill>
                  <a:srgbClr val="000000"/>
                </a:solidFill>
                <a:latin typeface="Arial (Body)"/>
                <a:ea typeface="+mn-ea"/>
              </a:rPr>
              <a:t> loop causes a statement or set of statements to repeat as long as a Boolean expression is true</a:t>
            </a:r>
          </a:p>
          <a:p>
            <a:pPr marL="255651" lvl="0" indent="-255651" fontAlgn="base">
              <a:spcAft>
                <a:spcPct val="0"/>
              </a:spcAft>
              <a:buFont typeface="Arial" panose="020B0604020202020204" pitchFamily="34" charset="0"/>
              <a:buChar char="•"/>
            </a:pPr>
            <a:r>
              <a:rPr lang="en-US" altLang="en-US" sz="2200" dirty="0">
                <a:solidFill>
                  <a:srgbClr val="000000"/>
                </a:solidFill>
                <a:latin typeface="Arial (Body)"/>
                <a:ea typeface="+mn-ea"/>
              </a:rPr>
              <a:t>The simple logic is: While a Boolean expression is true, do some </a:t>
            </a:r>
            <a:r>
              <a:rPr lang="en-US" altLang="en-US" sz="2200" dirty="0" smtClean="0">
                <a:solidFill>
                  <a:srgbClr val="000000"/>
                </a:solidFill>
                <a:latin typeface="Arial (Body)"/>
                <a:ea typeface="+mn-ea"/>
              </a:rPr>
              <a:t>task</a:t>
            </a:r>
            <a:endParaRPr lang="en-US" altLang="en-US" sz="2200" dirty="0">
              <a:solidFill>
                <a:srgbClr val="000000"/>
              </a:solidFill>
              <a:latin typeface="Arial (Body)"/>
              <a:ea typeface="+mn-ea"/>
            </a:endParaRPr>
          </a:p>
        </p:txBody>
      </p:sp>
      <p:sp>
        <p:nvSpPr>
          <p:cNvPr id="4" name="Text Placeholder 3"/>
          <p:cNvSpPr>
            <a:spLocks noGrp="1"/>
          </p:cNvSpPr>
          <p:nvPr>
            <p:ph type="body" idx="2"/>
          </p:nvPr>
        </p:nvSpPr>
        <p:spPr>
          <a:xfrm>
            <a:off x="442686" y="3265718"/>
            <a:ext cx="4578577" cy="3106054"/>
          </a:xfrm>
        </p:spPr>
        <p:txBody>
          <a:bodyPr/>
          <a:lstStyle/>
          <a:p>
            <a:pPr marL="255651" lvl="0" indent="-255651" fontAlgn="base">
              <a:spcAft>
                <a:spcPct val="0"/>
              </a:spcAft>
              <a:buFont typeface="Arial" panose="020B0604020202020204" pitchFamily="34" charset="0"/>
              <a:buChar char="•"/>
            </a:pPr>
            <a:r>
              <a:rPr lang="en-US" altLang="en-US" sz="2200" dirty="0" smtClean="0">
                <a:solidFill>
                  <a:srgbClr val="000000"/>
                </a:solidFill>
                <a:latin typeface="Arial (Body)"/>
              </a:rPr>
              <a:t>A </a:t>
            </a:r>
            <a:r>
              <a:rPr lang="en-US" altLang="en-US" sz="2200" dirty="0">
                <a:solidFill>
                  <a:srgbClr val="000000"/>
                </a:solidFill>
                <a:latin typeface="Consolas" panose="020B0609020204030204" pitchFamily="49" charset="0"/>
              </a:rPr>
              <a:t>while</a:t>
            </a:r>
            <a:r>
              <a:rPr lang="en-US" altLang="en-US" sz="2200" dirty="0">
                <a:solidFill>
                  <a:srgbClr val="000000"/>
                </a:solidFill>
                <a:latin typeface="Arial (Body)"/>
              </a:rPr>
              <a:t> loop has two parts:</a:t>
            </a:r>
          </a:p>
          <a:p>
            <a:pPr marL="741553" lvl="1" indent="-284353" fontAlgn="base">
              <a:spcAft>
                <a:spcPct val="0"/>
              </a:spcAft>
              <a:buFont typeface="Arial" panose="020B0604020202020204" pitchFamily="34" charset="0"/>
              <a:buChar char="–"/>
            </a:pPr>
            <a:r>
              <a:rPr lang="en-US" altLang="en-US" sz="2200" dirty="0">
                <a:solidFill>
                  <a:srgbClr val="000000"/>
                </a:solidFill>
                <a:latin typeface="Arial (Body)"/>
              </a:rPr>
              <a:t>A Boolean expression that is tested for a true or false value</a:t>
            </a:r>
          </a:p>
          <a:p>
            <a:pPr marL="741553" lvl="1" indent="-284353" fontAlgn="base">
              <a:spcAft>
                <a:spcPct val="0"/>
              </a:spcAft>
              <a:buFont typeface="Arial" panose="020B0604020202020204" pitchFamily="34" charset="0"/>
              <a:buChar char="–"/>
            </a:pPr>
            <a:r>
              <a:rPr lang="en-US" altLang="en-US" sz="2200" dirty="0">
                <a:solidFill>
                  <a:srgbClr val="000000"/>
                </a:solidFill>
                <a:latin typeface="Arial (Body)"/>
              </a:rPr>
              <a:t>A statement or set of </a:t>
            </a:r>
            <a:r>
              <a:rPr lang="en-US" altLang="en-US" sz="2200" dirty="0" smtClean="0">
                <a:solidFill>
                  <a:srgbClr val="000000"/>
                </a:solidFill>
                <a:latin typeface="Arial (Body)"/>
              </a:rPr>
              <a:t>statements that </a:t>
            </a:r>
            <a:r>
              <a:rPr lang="en-US" altLang="en-US" sz="2200" dirty="0">
                <a:solidFill>
                  <a:srgbClr val="000000"/>
                </a:solidFill>
                <a:latin typeface="Arial (Body)"/>
              </a:rPr>
              <a:t>is repeated a long as </a:t>
            </a:r>
            <a:r>
              <a:rPr lang="en-US" altLang="en-US" sz="2200" dirty="0" smtClean="0">
                <a:solidFill>
                  <a:srgbClr val="000000"/>
                </a:solidFill>
                <a:latin typeface="Arial (Body)"/>
              </a:rPr>
              <a:t>the Boolean </a:t>
            </a:r>
            <a:r>
              <a:rPr lang="en-US" altLang="en-US" sz="2200" dirty="0">
                <a:solidFill>
                  <a:srgbClr val="000000"/>
                </a:solidFill>
                <a:latin typeface="Arial (Body)"/>
              </a:rPr>
              <a:t>expression is </a:t>
            </a:r>
            <a:r>
              <a:rPr lang="en-US" altLang="en-US" sz="2200" dirty="0" smtClean="0">
                <a:solidFill>
                  <a:srgbClr val="000000"/>
                </a:solidFill>
                <a:latin typeface="Arial (Body)"/>
              </a:rPr>
              <a:t>true</a:t>
            </a:r>
            <a:endParaRPr lang="en-US" altLang="en-US" sz="2200" dirty="0">
              <a:solidFill>
                <a:srgbClr val="000000"/>
              </a:solidFill>
              <a:latin typeface="Arial (Body)"/>
            </a:endParaRPr>
          </a:p>
        </p:txBody>
      </p:sp>
      <p:pic>
        <p:nvPicPr>
          <p:cNvPr id="18" name="Picture 17" descr="In a flowchart, a statement flows to a Boolean expression. If false, the statement proceeds. If true, the statement loops back to the Boolean expression."/>
          <p:cNvPicPr>
            <a:picLocks noChangeAspect="1"/>
          </p:cNvPicPr>
          <p:nvPr/>
        </p:nvPicPr>
        <p:blipFill>
          <a:blip r:embed="rId2"/>
          <a:stretch>
            <a:fillRect/>
          </a:stretch>
        </p:blipFill>
        <p:spPr>
          <a:xfrm>
            <a:off x="5035776" y="3618963"/>
            <a:ext cx="3752621" cy="2651208"/>
          </a:xfrm>
          <a:prstGeom prst="rect">
            <a:avLst/>
          </a:prstGeom>
        </p:spPr>
      </p:pic>
    </p:spTree>
    <p:extLst>
      <p:ext uri="{BB962C8B-B14F-4D97-AF65-F5344CB8AC3E}">
        <p14:creationId xmlns:p14="http://schemas.microsoft.com/office/powerpoint/2010/main" val="1525292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spAutoFit/>
          </a:bodyPr>
          <a:lstStyle/>
          <a:p>
            <a:pPr lvl="0" fontAlgn="base">
              <a:spcBef>
                <a:spcPct val="0"/>
              </a:spcBef>
              <a:spcAft>
                <a:spcPct val="0"/>
              </a:spcAft>
              <a:buClrTx/>
            </a:pPr>
            <a:r>
              <a:rPr lang="en-US" altLang="en-US" dirty="0">
                <a:latin typeface="Times New Roman" panose="02020603050405020304" pitchFamily="18" charset="0"/>
                <a:ea typeface="+mj-ea"/>
                <a:cs typeface="Arial"/>
              </a:rPr>
              <a:t>Structure of a </a:t>
            </a:r>
            <a:r>
              <a:rPr lang="en-US" altLang="en-US" dirty="0" smtClean="0">
                <a:latin typeface="Consolas" panose="020B0609020204030204" pitchFamily="49" charset="0"/>
                <a:ea typeface="+mj-ea"/>
                <a:cs typeface="Calibri" panose="020F0502020204030204" pitchFamily="34" charset="0"/>
              </a:rPr>
              <a:t>w</a:t>
            </a:r>
            <a:r>
              <a:rPr lang="en-US" altLang="en-US" dirty="0" smtClean="0">
                <a:latin typeface="Consolas" panose="020B0609020204030204" pitchFamily="49" charset="0"/>
                <a:ea typeface="+mj-ea"/>
                <a:cs typeface="Arial"/>
              </a:rPr>
              <a:t>hile</a:t>
            </a:r>
            <a:r>
              <a:rPr lang="en-US" altLang="en-US" dirty="0" smtClean="0">
                <a:latin typeface="Times New Roman" panose="02020603050405020304" pitchFamily="18" charset="0"/>
                <a:ea typeface="+mj-ea"/>
                <a:cs typeface="Arial"/>
              </a:rPr>
              <a:t> Loop</a:t>
            </a:r>
            <a:endParaRPr lang="en-US" altLang="en-US" sz="2000" b="0" dirty="0">
              <a:latin typeface="Times New Roman" panose="02020603050405020304" pitchFamily="18" charset="0"/>
              <a:ea typeface="+mj-ea"/>
              <a:cs typeface="Arial"/>
            </a:endParaRPr>
          </a:p>
        </p:txBody>
      </p:sp>
      <p:sp>
        <p:nvSpPr>
          <p:cNvPr id="3" name="Text Placeholder 2"/>
          <p:cNvSpPr>
            <a:spLocks noGrp="1"/>
          </p:cNvSpPr>
          <p:nvPr>
            <p:ph idx="1"/>
          </p:nvPr>
        </p:nvSpPr>
        <p:spPr>
          <a:xfrm>
            <a:off x="457200" y="1600200"/>
            <a:ext cx="732971" cy="523190"/>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200" dirty="0" smtClean="0">
                <a:solidFill>
                  <a:srgbClr val="000000"/>
                </a:solidFill>
                <a:latin typeface="Arial (Body)"/>
                <a:ea typeface="+mn-ea"/>
              </a:rPr>
              <a:t>In</a:t>
            </a:r>
            <a:endParaRPr lang="en-US" altLang="en-US" sz="2200" dirty="0">
              <a:solidFill>
                <a:srgbClr val="000000"/>
              </a:solidFill>
              <a:latin typeface="Arial (Body)"/>
              <a:ea typeface="+mn-ea"/>
            </a:endParaRPr>
          </a:p>
        </p:txBody>
      </p:sp>
      <p:graphicFrame>
        <p:nvGraphicFramePr>
          <p:cNvPr id="7" name="Object 6" descr="c sharp"/>
          <p:cNvGraphicFramePr>
            <a:graphicFrameLocks noChangeAspect="1"/>
          </p:cNvGraphicFramePr>
          <p:nvPr>
            <p:extLst>
              <p:ext uri="{D42A27DB-BD31-4B8C-83A1-F6EECF244321}">
                <p14:modId xmlns:p14="http://schemas.microsoft.com/office/powerpoint/2010/main" val="1234980925"/>
              </p:ext>
            </p:extLst>
          </p:nvPr>
        </p:nvGraphicFramePr>
        <p:xfrm>
          <a:off x="1132207" y="1718680"/>
          <a:ext cx="494974" cy="337483"/>
        </p:xfrm>
        <a:graphic>
          <a:graphicData uri="http://schemas.openxmlformats.org/presentationml/2006/ole">
            <mc:AlternateContent xmlns:mc="http://schemas.openxmlformats.org/markup-compatibility/2006">
              <mc:Choice xmlns:v="urn:schemas-microsoft-com:vml" Requires="v">
                <p:oleObj spid="_x0000_s5219" name="Equation" r:id="rId3" imgW="279360" imgH="190440" progId="Equation.DSMT4">
                  <p:embed/>
                </p:oleObj>
              </mc:Choice>
              <mc:Fallback>
                <p:oleObj name="Equation" r:id="rId3" imgW="279360" imgH="190440" progId="Equation.DSMT4">
                  <p:embed/>
                  <p:pic>
                    <p:nvPicPr>
                      <p:cNvPr id="0" name=""/>
                      <p:cNvPicPr/>
                      <p:nvPr/>
                    </p:nvPicPr>
                    <p:blipFill>
                      <a:blip r:embed="rId4"/>
                      <a:stretch>
                        <a:fillRect/>
                      </a:stretch>
                    </p:blipFill>
                    <p:spPr>
                      <a:xfrm>
                        <a:off x="1132207" y="1718680"/>
                        <a:ext cx="494974" cy="337483"/>
                      </a:xfrm>
                      <a:prstGeom prst="rect">
                        <a:avLst/>
                      </a:prstGeom>
                    </p:spPr>
                  </p:pic>
                </p:oleObj>
              </mc:Fallback>
            </mc:AlternateContent>
          </a:graphicData>
        </a:graphic>
      </p:graphicFrame>
      <p:sp>
        <p:nvSpPr>
          <p:cNvPr id="4" name="Text Placeholder 3"/>
          <p:cNvSpPr>
            <a:spLocks noGrp="1"/>
          </p:cNvSpPr>
          <p:nvPr>
            <p:ph idx="13"/>
          </p:nvPr>
        </p:nvSpPr>
        <p:spPr>
          <a:xfrm>
            <a:off x="1460692" y="1622181"/>
            <a:ext cx="4969137" cy="501209"/>
          </a:xfrm>
        </p:spPr>
        <p:txBody>
          <a:bodyPr/>
          <a:lstStyle/>
          <a:p>
            <a:pPr marL="101600" lvl="0" indent="0">
              <a:buNone/>
            </a:pPr>
            <a:r>
              <a:rPr lang="en-US" altLang="en-US" sz="2200" dirty="0">
                <a:solidFill>
                  <a:srgbClr val="000000"/>
                </a:solidFill>
                <a:latin typeface="Arial (Body)"/>
              </a:rPr>
              <a:t>the generic format of a while loop is</a:t>
            </a:r>
            <a:r>
              <a:rPr lang="en-US" altLang="en-US" sz="2200" dirty="0" smtClean="0">
                <a:solidFill>
                  <a:srgbClr val="000000"/>
                </a:solidFill>
                <a:latin typeface="Arial (Body)"/>
              </a:rPr>
              <a:t>:</a:t>
            </a:r>
            <a:endParaRPr lang="en-US" altLang="en-US" sz="2200" dirty="0">
              <a:latin typeface="+mn-lt"/>
            </a:endParaRPr>
          </a:p>
        </p:txBody>
      </p:sp>
      <p:pic>
        <p:nvPicPr>
          <p:cNvPr id="5" name="Picture 4" descr="The code has 4 lines, as follows. Line 1. While left parenthesis Boolean expression right parenthesis. Line 2. Left brace. Line 3. Statements semicolon. Line 4. Right brace."/>
          <p:cNvPicPr>
            <a:picLocks noChangeAspect="1"/>
          </p:cNvPicPr>
          <p:nvPr/>
        </p:nvPicPr>
        <p:blipFill>
          <a:blip r:embed="rId5"/>
          <a:stretch>
            <a:fillRect/>
          </a:stretch>
        </p:blipFill>
        <p:spPr>
          <a:xfrm>
            <a:off x="1028062" y="2123390"/>
            <a:ext cx="3023878" cy="1310754"/>
          </a:xfrm>
          <a:prstGeom prst="rect">
            <a:avLst/>
          </a:prstGeom>
        </p:spPr>
      </p:pic>
      <p:sp>
        <p:nvSpPr>
          <p:cNvPr id="6" name="Content Placeholder 5"/>
          <p:cNvSpPr>
            <a:spLocks noGrp="1"/>
          </p:cNvSpPr>
          <p:nvPr>
            <p:ph idx="14"/>
          </p:nvPr>
        </p:nvSpPr>
        <p:spPr>
          <a:xfrm>
            <a:off x="457200" y="3434143"/>
            <a:ext cx="8229600" cy="2821513"/>
          </a:xfrm>
        </p:spPr>
        <p:txBody>
          <a:bodyPr/>
          <a:lstStyle/>
          <a:p>
            <a:pPr indent="-255600" eaLnBrk="1" hangingPunct="1"/>
            <a:r>
              <a:rPr lang="en-US" altLang="en-US" sz="2200" dirty="0"/>
              <a:t>The first line is called the </a:t>
            </a:r>
            <a:r>
              <a:rPr lang="en-US" altLang="en-US" sz="2200" b="1" dirty="0"/>
              <a:t>while clause</a:t>
            </a:r>
            <a:endParaRPr lang="en-US" altLang="en-US" sz="2200" dirty="0"/>
          </a:p>
          <a:p>
            <a:pPr indent="-255600" eaLnBrk="1" hangingPunct="1"/>
            <a:r>
              <a:rPr lang="en-US" altLang="en-US" sz="2200" dirty="0"/>
              <a:t>Statements inside the curly braces are the </a:t>
            </a:r>
            <a:r>
              <a:rPr lang="en-US" altLang="en-US" sz="2200" b="1" dirty="0"/>
              <a:t>body</a:t>
            </a:r>
            <a:r>
              <a:rPr lang="en-US" altLang="en-US" sz="2200" dirty="0"/>
              <a:t> of the loop</a:t>
            </a:r>
          </a:p>
          <a:p>
            <a:pPr indent="-255600" eaLnBrk="1" hangingPunct="1"/>
            <a:r>
              <a:rPr lang="en-US" altLang="en-US" sz="2200" dirty="0"/>
              <a:t>When a </a:t>
            </a:r>
            <a:r>
              <a:rPr lang="en-US" altLang="en-US" sz="2200" dirty="0">
                <a:latin typeface="Consolas" panose="020B0609020204030204" pitchFamily="49" charset="0"/>
              </a:rPr>
              <a:t>while</a:t>
            </a:r>
            <a:r>
              <a:rPr lang="en-US" altLang="en-US" sz="2200" dirty="0"/>
              <a:t> loop executes, the Boolean expression is tested. If true, the statements are executed</a:t>
            </a:r>
          </a:p>
          <a:p>
            <a:pPr indent="-255600" eaLnBrk="1" hangingPunct="1"/>
            <a:r>
              <a:rPr lang="en-US" altLang="en-US" sz="2200" dirty="0"/>
              <a:t>Each time the loop executes its statement or statements, we say the loop is iterating, or performing an </a:t>
            </a:r>
            <a:r>
              <a:rPr lang="en-US" altLang="en-US" sz="2200" b="1" dirty="0" smtClean="0"/>
              <a:t>iteration</a:t>
            </a:r>
            <a:endParaRPr lang="en-US" sz="2200" dirty="0"/>
          </a:p>
        </p:txBody>
      </p:sp>
    </p:spTree>
    <p:extLst>
      <p:ext uri="{BB962C8B-B14F-4D97-AF65-F5344CB8AC3E}">
        <p14:creationId xmlns:p14="http://schemas.microsoft.com/office/powerpoint/2010/main" val="40379330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a:latin typeface="Times New Roman" panose="02020603050405020304" pitchFamily="18" charset="0"/>
                <a:ea typeface="+mj-ea"/>
                <a:cs typeface="Arial"/>
              </a:rPr>
              <a:t>The </a:t>
            </a:r>
            <a:r>
              <a:rPr lang="en-US" altLang="en-US" dirty="0" smtClean="0">
                <a:latin typeface="Consolas" panose="020B0609020204030204" pitchFamily="49" charset="0"/>
                <a:ea typeface="+mj-ea"/>
                <a:cs typeface="Arial"/>
              </a:rPr>
              <a:t>while</a:t>
            </a:r>
            <a:r>
              <a:rPr lang="en-US" altLang="en-US" dirty="0" smtClean="0">
                <a:latin typeface="Times New Roman" panose="02020603050405020304" pitchFamily="18" charset="0"/>
                <a:ea typeface="+mj-ea"/>
                <a:cs typeface="Arial"/>
              </a:rPr>
              <a:t> </a:t>
            </a:r>
            <a:r>
              <a:rPr lang="en-US" altLang="en-US" dirty="0">
                <a:latin typeface="Times New Roman" panose="02020603050405020304" pitchFamily="18" charset="0"/>
                <a:ea typeface="+mj-ea"/>
                <a:cs typeface="Arial"/>
              </a:rPr>
              <a:t>Loop </a:t>
            </a:r>
            <a:r>
              <a:rPr lang="en-US" altLang="en-US" dirty="0" smtClean="0">
                <a:latin typeface="Times New Roman" panose="02020603050405020304" pitchFamily="18" charset="0"/>
                <a:ea typeface="+mj-ea"/>
                <a:cs typeface="Arial"/>
              </a:rPr>
              <a:t>is </a:t>
            </a:r>
            <a:r>
              <a:rPr lang="en-US" altLang="en-US" dirty="0">
                <a:latin typeface="Times New Roman" panose="02020603050405020304" pitchFamily="18" charset="0"/>
                <a:ea typeface="+mj-ea"/>
                <a:cs typeface="Arial"/>
              </a:rPr>
              <a:t>a Pretest Loop</a:t>
            </a:r>
            <a:endParaRPr lang="en-US" altLang="en-US" sz="2000" b="0"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1"/>
            <a:ext cx="8229600" cy="1054104"/>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200" dirty="0">
                <a:solidFill>
                  <a:srgbClr val="000000"/>
                </a:solidFill>
                <a:latin typeface="Arial (Body)"/>
                <a:ea typeface="+mn-ea"/>
              </a:rPr>
              <a:t>A</a:t>
            </a:r>
            <a:r>
              <a:rPr lang="en-US" altLang="en-US" sz="2200" i="1" dirty="0">
                <a:solidFill>
                  <a:srgbClr val="000000"/>
                </a:solidFill>
                <a:latin typeface="Arial (Body)"/>
                <a:ea typeface="+mn-ea"/>
              </a:rPr>
              <a:t> </a:t>
            </a:r>
            <a:r>
              <a:rPr lang="en-US" altLang="en-US" sz="2200" dirty="0">
                <a:solidFill>
                  <a:srgbClr val="000000"/>
                </a:solidFill>
                <a:latin typeface="Consolas" panose="020B0609020204030204" pitchFamily="49" charset="0"/>
                <a:ea typeface="+mn-ea"/>
              </a:rPr>
              <a:t>while</a:t>
            </a:r>
            <a:r>
              <a:rPr lang="en-US" altLang="en-US" sz="2200" i="1" dirty="0">
                <a:solidFill>
                  <a:srgbClr val="000000"/>
                </a:solidFill>
                <a:latin typeface="Arial (Body)"/>
                <a:ea typeface="+mn-ea"/>
              </a:rPr>
              <a:t> </a:t>
            </a:r>
            <a:r>
              <a:rPr lang="en-US" altLang="en-US" sz="2200" dirty="0">
                <a:solidFill>
                  <a:srgbClr val="000000"/>
                </a:solidFill>
                <a:latin typeface="Arial (Body)"/>
                <a:ea typeface="+mn-ea"/>
              </a:rPr>
              <a:t>loop tests its condition before performing an iteration.</a:t>
            </a:r>
          </a:p>
          <a:p>
            <a:pPr marL="255651" lvl="0" indent="-255651" fontAlgn="base">
              <a:spcAft>
                <a:spcPct val="0"/>
              </a:spcAft>
              <a:buFont typeface="Arial" panose="020B0604020202020204" pitchFamily="34" charset="0"/>
              <a:buChar char="•"/>
            </a:pPr>
            <a:r>
              <a:rPr lang="en-US" altLang="en-US" sz="2200" dirty="0">
                <a:solidFill>
                  <a:srgbClr val="000000"/>
                </a:solidFill>
                <a:latin typeface="Arial (Body)"/>
                <a:ea typeface="+mn-ea"/>
              </a:rPr>
              <a:t>It is necessary to declare a counter variable with initial </a:t>
            </a:r>
            <a:r>
              <a:rPr lang="en-US" altLang="en-US" sz="2200" dirty="0" smtClean="0">
                <a:solidFill>
                  <a:srgbClr val="000000"/>
                </a:solidFill>
                <a:latin typeface="Arial (Body)"/>
                <a:ea typeface="+mn-ea"/>
              </a:rPr>
              <a:t>value</a:t>
            </a:r>
            <a:endParaRPr lang="en-US" altLang="en-US" sz="2200" dirty="0">
              <a:solidFill>
                <a:srgbClr val="000000"/>
              </a:solidFill>
              <a:latin typeface="Arial (Body)"/>
            </a:endParaRPr>
          </a:p>
        </p:txBody>
      </p:sp>
      <p:pic>
        <p:nvPicPr>
          <p:cNvPr id="9" name="Picture 8" descr="A line of code. I n t count = 1 semicolon."/>
          <p:cNvPicPr>
            <a:picLocks noChangeAspect="1"/>
          </p:cNvPicPr>
          <p:nvPr/>
        </p:nvPicPr>
        <p:blipFill rotWithShape="1">
          <a:blip r:embed="rId2"/>
          <a:srcRect l="17706" t="-12398"/>
          <a:stretch/>
        </p:blipFill>
        <p:spPr>
          <a:xfrm>
            <a:off x="1204685" y="2642963"/>
            <a:ext cx="1590413" cy="424852"/>
          </a:xfrm>
          <a:prstGeom prst="rect">
            <a:avLst/>
          </a:prstGeom>
        </p:spPr>
      </p:pic>
      <p:sp>
        <p:nvSpPr>
          <p:cNvPr id="4" name="Content Placeholder 3"/>
          <p:cNvSpPr>
            <a:spLocks noGrp="1"/>
          </p:cNvSpPr>
          <p:nvPr>
            <p:ph sz="quarter" idx="13"/>
          </p:nvPr>
        </p:nvSpPr>
        <p:spPr>
          <a:xfrm>
            <a:off x="457199" y="3163435"/>
            <a:ext cx="8229601" cy="558800"/>
          </a:xfrm>
        </p:spPr>
        <p:txBody>
          <a:bodyPr/>
          <a:lstStyle/>
          <a:p>
            <a:r>
              <a:rPr lang="en-US" altLang="en-US" sz="2200" dirty="0">
                <a:latin typeface="+mn-lt"/>
              </a:rPr>
              <a:t>So the </a:t>
            </a:r>
            <a:r>
              <a:rPr lang="en-US" altLang="en-US" sz="2200" dirty="0">
                <a:latin typeface="Consolas" panose="020B0609020204030204" pitchFamily="49" charset="0"/>
                <a:cs typeface="Consolas" panose="020B0609020204030204" pitchFamily="49" charset="0"/>
              </a:rPr>
              <a:t>while</a:t>
            </a:r>
            <a:r>
              <a:rPr lang="en-US" altLang="en-US" sz="2200" dirty="0">
                <a:latin typeface="+mn-lt"/>
              </a:rPr>
              <a:t> clause can test its Boolean </a:t>
            </a:r>
            <a:r>
              <a:rPr lang="en-US" altLang="en-US" sz="2200" dirty="0" smtClean="0">
                <a:latin typeface="+mn-lt"/>
              </a:rPr>
              <a:t>expression</a:t>
            </a:r>
            <a:endParaRPr lang="en-US" altLang="en-US" sz="2200" dirty="0">
              <a:latin typeface="+mn-lt"/>
            </a:endParaRPr>
          </a:p>
        </p:txBody>
      </p:sp>
      <p:pic>
        <p:nvPicPr>
          <p:cNvPr id="10" name="Picture 9" descr="A line of code. While left parenthesis count is less than 5 right parenthesis left brace right brace."/>
          <p:cNvPicPr>
            <a:picLocks noChangeAspect="1"/>
          </p:cNvPicPr>
          <p:nvPr/>
        </p:nvPicPr>
        <p:blipFill>
          <a:blip r:embed="rId3"/>
          <a:stretch>
            <a:fillRect/>
          </a:stretch>
        </p:blipFill>
        <p:spPr>
          <a:xfrm>
            <a:off x="1204685" y="3817642"/>
            <a:ext cx="2286198" cy="377985"/>
          </a:xfrm>
          <a:prstGeom prst="rect">
            <a:avLst/>
          </a:prstGeom>
        </p:spPr>
      </p:pic>
      <p:sp>
        <p:nvSpPr>
          <p:cNvPr id="5" name="Content Placeholder 4"/>
          <p:cNvSpPr>
            <a:spLocks noGrp="1"/>
          </p:cNvSpPr>
          <p:nvPr>
            <p:ph sz="quarter" idx="14"/>
          </p:nvPr>
        </p:nvSpPr>
        <p:spPr>
          <a:xfrm>
            <a:off x="457201" y="4260625"/>
            <a:ext cx="8229600" cy="732289"/>
          </a:xfrm>
        </p:spPr>
        <p:txBody>
          <a:bodyPr/>
          <a:lstStyle/>
          <a:p>
            <a:r>
              <a:rPr lang="en-US" altLang="en-US" sz="2200" dirty="0">
                <a:latin typeface="+mn-lt"/>
              </a:rPr>
              <a:t>Inside the curly braces, there must exist a statement that defines increment (or decrement) of the </a:t>
            </a:r>
            <a:r>
              <a:rPr lang="en-US" altLang="en-US" sz="2200" dirty="0" smtClean="0">
                <a:latin typeface="+mn-lt"/>
              </a:rPr>
              <a:t>counter</a:t>
            </a:r>
            <a:endParaRPr lang="en-US" altLang="en-US" sz="2200" dirty="0">
              <a:latin typeface="+mn-lt"/>
            </a:endParaRPr>
          </a:p>
        </p:txBody>
      </p:sp>
      <p:pic>
        <p:nvPicPr>
          <p:cNvPr id="11" name="Picture 10" descr="The code has 5 lines, as follows. Line 1. While left parenthesis count is less than 5 right parenthesis. Line 2. Left brace. Line 3. Ellipsis. Line 4.  Counter = count + 1 semicolon. Line 5. Right brace."/>
          <p:cNvPicPr>
            <a:picLocks noChangeAspect="1"/>
          </p:cNvPicPr>
          <p:nvPr/>
        </p:nvPicPr>
        <p:blipFill>
          <a:blip r:embed="rId4"/>
          <a:stretch>
            <a:fillRect/>
          </a:stretch>
        </p:blipFill>
        <p:spPr>
          <a:xfrm>
            <a:off x="1149415" y="5073357"/>
            <a:ext cx="2277579" cy="1339754"/>
          </a:xfrm>
          <a:prstGeom prst="rect">
            <a:avLst/>
          </a:prstGeom>
        </p:spPr>
      </p:pic>
    </p:spTree>
    <p:extLst>
      <p:ext uri="{BB962C8B-B14F-4D97-AF65-F5344CB8AC3E}">
        <p14:creationId xmlns:p14="http://schemas.microsoft.com/office/powerpoint/2010/main" val="2294752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Sample Code </a:t>
            </a:r>
            <a:r>
              <a:rPr lang="en-US" altLang="en-US" sz="2000" b="0" dirty="0" smtClean="0">
                <a:latin typeface="Times New Roman" panose="02020603050405020304" pitchFamily="18" charset="0"/>
                <a:ea typeface="+mj-ea"/>
                <a:cs typeface="Arial"/>
              </a:rPr>
              <a:t>(1 of 4)</a:t>
            </a:r>
            <a:endParaRPr lang="en-US" altLang="en-US" sz="2000" b="0" dirty="0">
              <a:latin typeface="Times New Roman" panose="02020603050405020304" pitchFamily="18" charset="0"/>
              <a:ea typeface="+mj-ea"/>
              <a:cs typeface="Arial"/>
            </a:endParaRPr>
          </a:p>
        </p:txBody>
      </p:sp>
      <p:pic>
        <p:nvPicPr>
          <p:cNvPr id="4" name="Picture 3" descr="The code has 9 lines, as follows. Line 1. Private void go button underscore click left parenthesis object sender comma event a r g s e right parenthesis. Line 2. Left brace. Line 3, indented. I n t count = 1 semicolon. Line 4, indented. While left parenthesis count is less than or equal to 5 right parenthesis. Line 5. Left brace. Line 6, indented twice. Message box dot show left parenthesis double quote hello exclamation point double quote right parenthesis semicolon. Line 7, indented twice. Count = count + 1 semicolon. Line 8, indented. Right brace. Line 9. Right brace."/>
          <p:cNvPicPr>
            <a:picLocks noChangeAspect="1"/>
          </p:cNvPicPr>
          <p:nvPr/>
        </p:nvPicPr>
        <p:blipFill>
          <a:blip r:embed="rId2"/>
          <a:stretch>
            <a:fillRect/>
          </a:stretch>
        </p:blipFill>
        <p:spPr>
          <a:xfrm>
            <a:off x="457200" y="1474212"/>
            <a:ext cx="5780617" cy="2516204"/>
          </a:xfrm>
          <a:prstGeom prst="rect">
            <a:avLst/>
          </a:prstGeom>
        </p:spPr>
      </p:pic>
      <p:sp>
        <p:nvSpPr>
          <p:cNvPr id="3" name="Text Placeholder 2"/>
          <p:cNvSpPr>
            <a:spLocks noGrp="1"/>
          </p:cNvSpPr>
          <p:nvPr>
            <p:ph type="body" idx="1"/>
          </p:nvPr>
        </p:nvSpPr>
        <p:spPr>
          <a:xfrm>
            <a:off x="457200" y="3936999"/>
            <a:ext cx="8229600" cy="1923573"/>
          </a:xfrm>
        </p:spPr>
        <p:txBody>
          <a:bodyPr wrap="square" lIns="91425" tIns="91425" rIns="91425" bIns="91425">
            <a:spAutoFit/>
          </a:bodyPr>
          <a:lstStyle/>
          <a:p>
            <a:pPr eaLnBrk="1" hangingPunct="1">
              <a:buFont typeface="Arial" panose="020B0604020202020204" pitchFamily="34" charset="0"/>
              <a:buChar char="•"/>
            </a:pPr>
            <a:r>
              <a:rPr lang="en-US" altLang="en-US" sz="2200" dirty="0">
                <a:latin typeface="+mn-lt"/>
              </a:rPr>
              <a:t>The counter has an initial value of 1</a:t>
            </a:r>
          </a:p>
          <a:p>
            <a:pPr eaLnBrk="1" hangingPunct="1">
              <a:buFont typeface="Arial" panose="020B0604020202020204" pitchFamily="34" charset="0"/>
              <a:buChar char="•"/>
            </a:pPr>
            <a:r>
              <a:rPr lang="en-US" altLang="en-US" sz="2200" dirty="0">
                <a:latin typeface="+mn-lt"/>
              </a:rPr>
              <a:t>Each time the loop executes, 1 is added to counter</a:t>
            </a:r>
          </a:p>
          <a:p>
            <a:pPr eaLnBrk="1" hangingPunct="1">
              <a:buFont typeface="Arial" panose="020B0604020202020204" pitchFamily="34" charset="0"/>
              <a:buChar char="•"/>
            </a:pPr>
            <a:r>
              <a:rPr lang="en-US" altLang="en-US" sz="2200" dirty="0">
                <a:latin typeface="+mn-lt"/>
              </a:rPr>
              <a:t>The Boolean expression will test whether counter is less than or equal 5. So the loop will stop when counter equals 5</a:t>
            </a:r>
            <a:r>
              <a:rPr lang="en-US" altLang="en-US" sz="2200" dirty="0" smtClean="0">
                <a:latin typeface="+mn-lt"/>
              </a:rPr>
              <a:t>.</a:t>
            </a:r>
            <a:endParaRPr lang="en-US" altLang="en-US" sz="2200" dirty="0">
              <a:latin typeface="+mn-lt"/>
            </a:endParaRPr>
          </a:p>
        </p:txBody>
      </p:sp>
    </p:spTree>
    <p:extLst>
      <p:ext uri="{BB962C8B-B14F-4D97-AF65-F5344CB8AC3E}">
        <p14:creationId xmlns:p14="http://schemas.microsoft.com/office/powerpoint/2010/main" val="36187537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25">
            <a:spAutoFit/>
          </a:bodyPr>
          <a:lstStyle/>
          <a:p>
            <a:pPr lvl="0" fontAlgn="base">
              <a:spcBef>
                <a:spcPct val="0"/>
              </a:spcBef>
              <a:spcAft>
                <a:spcPct val="0"/>
              </a:spcAft>
              <a:buClrTx/>
            </a:pPr>
            <a:r>
              <a:rPr lang="en-US" altLang="en-US" dirty="0" smtClean="0">
                <a:latin typeface="Times New Roman" panose="02020603050405020304" pitchFamily="18" charset="0"/>
                <a:ea typeface="+mj-ea"/>
                <a:cs typeface="Arial"/>
              </a:rPr>
              <a:t>Infinite Loops</a:t>
            </a:r>
            <a:endParaRPr lang="en-US" altLang="en-US" dirty="0">
              <a:latin typeface="Times New Roman" panose="02020603050405020304" pitchFamily="18" charset="0"/>
              <a:ea typeface="+mj-ea"/>
              <a:cs typeface="Arial"/>
            </a:endParaRPr>
          </a:p>
        </p:txBody>
      </p:sp>
      <p:sp>
        <p:nvSpPr>
          <p:cNvPr id="3" name="Text Placeholder 2"/>
          <p:cNvSpPr>
            <a:spLocks noGrp="1"/>
          </p:cNvSpPr>
          <p:nvPr>
            <p:ph type="body" idx="1"/>
          </p:nvPr>
        </p:nvSpPr>
        <p:spPr>
          <a:xfrm>
            <a:off x="457200" y="1600200"/>
            <a:ext cx="8229600" cy="2939236"/>
          </a:xfrm>
        </p:spPr>
        <p:txBody>
          <a:bodyPr wrap="square" lIns="91425" tIns="91425" rIns="91425" bIns="91425">
            <a:spAutoFit/>
          </a:bodyPr>
          <a:lstStyle/>
          <a:p>
            <a:pPr marL="255651" lvl="0" indent="-255651" fontAlgn="base">
              <a:spcAft>
                <a:spcPct val="0"/>
              </a:spcAft>
              <a:buFont typeface="Arial" panose="020B0604020202020204" pitchFamily="34" charset="0"/>
              <a:buChar char="•"/>
            </a:pPr>
            <a:r>
              <a:rPr lang="en-US" altLang="en-US" sz="2200" dirty="0">
                <a:solidFill>
                  <a:srgbClr val="000000"/>
                </a:solidFill>
                <a:latin typeface="Arial (Body)"/>
                <a:ea typeface="+mn-ea"/>
              </a:rPr>
              <a:t>An </a:t>
            </a:r>
            <a:r>
              <a:rPr lang="en-US" altLang="en-US" sz="2200" b="1" dirty="0">
                <a:solidFill>
                  <a:srgbClr val="000000"/>
                </a:solidFill>
                <a:latin typeface="Arial (Body)"/>
                <a:ea typeface="+mn-ea"/>
              </a:rPr>
              <a:t>infinite</a:t>
            </a:r>
            <a:r>
              <a:rPr lang="en-US" altLang="en-US" sz="2200" dirty="0">
                <a:solidFill>
                  <a:srgbClr val="000000"/>
                </a:solidFill>
                <a:latin typeface="Arial (Body)"/>
                <a:ea typeface="+mn-ea"/>
              </a:rPr>
              <a:t> </a:t>
            </a:r>
            <a:r>
              <a:rPr lang="en-US" altLang="en-US" sz="2200" b="1" dirty="0">
                <a:solidFill>
                  <a:srgbClr val="000000"/>
                </a:solidFill>
                <a:latin typeface="Arial (Body)"/>
                <a:ea typeface="+mn-ea"/>
              </a:rPr>
              <a:t>loop</a:t>
            </a:r>
            <a:r>
              <a:rPr lang="en-US" altLang="en-US" sz="2200" dirty="0">
                <a:solidFill>
                  <a:srgbClr val="000000"/>
                </a:solidFill>
                <a:latin typeface="Arial (Body)"/>
                <a:ea typeface="+mn-ea"/>
              </a:rPr>
              <a:t> is a loop that will repeats until the program is interrupted</a:t>
            </a:r>
          </a:p>
          <a:p>
            <a:pPr marL="255651" lvl="0" indent="-255651" fontAlgn="base">
              <a:spcAft>
                <a:spcPct val="0"/>
              </a:spcAft>
              <a:buFont typeface="Arial" panose="020B0604020202020204" pitchFamily="34" charset="0"/>
              <a:buChar char="•"/>
            </a:pPr>
            <a:r>
              <a:rPr lang="en-US" altLang="en-US" sz="2200" dirty="0">
                <a:solidFill>
                  <a:srgbClr val="000000"/>
                </a:solidFill>
                <a:latin typeface="Arial (Body)"/>
                <a:ea typeface="+mn-ea"/>
              </a:rPr>
              <a:t>There are few conditions that cause a while loop to be an infinite loop. A typical scenario is that the programmer forgets to write code that makes the test condition false</a:t>
            </a:r>
          </a:p>
          <a:p>
            <a:pPr marL="255651" lvl="0" indent="-255651" fontAlgn="base">
              <a:spcAft>
                <a:spcPct val="0"/>
              </a:spcAft>
              <a:buFont typeface="Arial" panose="020B0604020202020204" pitchFamily="34" charset="0"/>
              <a:buChar char="•"/>
            </a:pPr>
            <a:r>
              <a:rPr lang="en-US" altLang="en-US" sz="2200" dirty="0">
                <a:solidFill>
                  <a:srgbClr val="000000"/>
                </a:solidFill>
                <a:latin typeface="Arial (Body)"/>
                <a:ea typeface="+mn-ea"/>
              </a:rPr>
              <a:t>In the following example, the counter is never increased. So, the Boolean expression is never false</a:t>
            </a:r>
            <a:r>
              <a:rPr lang="en-US" altLang="en-US" sz="2200" dirty="0" smtClean="0">
                <a:solidFill>
                  <a:srgbClr val="000000"/>
                </a:solidFill>
                <a:latin typeface="Arial (Body)"/>
                <a:ea typeface="+mn-ea"/>
              </a:rPr>
              <a:t>.</a:t>
            </a:r>
            <a:endParaRPr lang="en-US" altLang="en-US" sz="2200" dirty="0">
              <a:solidFill>
                <a:srgbClr val="000000"/>
              </a:solidFill>
              <a:latin typeface="Arial (Body)"/>
              <a:ea typeface="+mn-ea"/>
            </a:endParaRPr>
          </a:p>
        </p:txBody>
      </p:sp>
      <p:pic>
        <p:nvPicPr>
          <p:cNvPr id="4" name="Picture 3" descr="The code has 5 lines, as follows. Line 1. I n t count = 1 semicolon. Line 2. While left parenthesis count is less than or equal to 5 right parenthesis. Line 3. Left brace. Line 4, indented. Message box dot show left parenthesis double quote hello double quote right parenthesis semicolon. Line 5. Right brace."/>
          <p:cNvPicPr>
            <a:picLocks noChangeAspect="1"/>
          </p:cNvPicPr>
          <p:nvPr/>
        </p:nvPicPr>
        <p:blipFill>
          <a:blip r:embed="rId2"/>
          <a:stretch>
            <a:fillRect/>
          </a:stretch>
        </p:blipFill>
        <p:spPr>
          <a:xfrm>
            <a:off x="816723" y="4583555"/>
            <a:ext cx="3243353" cy="1603387"/>
          </a:xfrm>
          <a:prstGeom prst="rect">
            <a:avLst/>
          </a:prstGeom>
        </p:spPr>
      </p:pic>
    </p:spTree>
    <p:extLst>
      <p:ext uri="{BB962C8B-B14F-4D97-AF65-F5344CB8AC3E}">
        <p14:creationId xmlns:p14="http://schemas.microsoft.com/office/powerpoint/2010/main" val="2859521836"/>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8673</TotalTime>
  <Words>1831</Words>
  <Application>Microsoft Office PowerPoint</Application>
  <PresentationFormat>On-screen Show (4:3)</PresentationFormat>
  <Paragraphs>175</Paragraphs>
  <Slides>34</Slides>
  <Notes>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34</vt:i4>
      </vt:variant>
    </vt:vector>
  </HeadingPairs>
  <TitlesOfParts>
    <vt:vector size="44" baseType="lpstr">
      <vt:lpstr>Arial</vt:lpstr>
      <vt:lpstr>Arial (Body)</vt:lpstr>
      <vt:lpstr>Calibri</vt:lpstr>
      <vt:lpstr>Consolas</vt:lpstr>
      <vt:lpstr>Noto Sans Symbols</vt:lpstr>
      <vt:lpstr>Times New Roman</vt:lpstr>
      <vt:lpstr>Verdana</vt:lpstr>
      <vt:lpstr>508 Lecture</vt:lpstr>
      <vt:lpstr>1_508 Lecture</vt:lpstr>
      <vt:lpstr>Equation</vt:lpstr>
      <vt:lpstr>Starting out with Visual</vt:lpstr>
      <vt:lpstr>Topics</vt:lpstr>
      <vt:lpstr>5.1 More About ListBoxes</vt:lpstr>
      <vt:lpstr>Sample Codes</vt:lpstr>
      <vt:lpstr>5.2 The while Loop</vt:lpstr>
      <vt:lpstr>Structure of a while Loop</vt:lpstr>
      <vt:lpstr>The while Loop is a Pretest Loop</vt:lpstr>
      <vt:lpstr>Sample Code (1 of 4)</vt:lpstr>
      <vt:lpstr>Infinite Loops</vt:lpstr>
      <vt:lpstr>5.3 The increment and decrement      Operators</vt:lpstr>
      <vt:lpstr>Postfix Mode versus Prefix Mode</vt:lpstr>
      <vt:lpstr>5.4 The for Loop</vt:lpstr>
      <vt:lpstr>Sample Code (2 of 4)</vt:lpstr>
      <vt:lpstr>Other Forms of Update Expression</vt:lpstr>
      <vt:lpstr>5.5 The do-while Loop</vt:lpstr>
      <vt:lpstr>Sample Code (3 of 4)</vt:lpstr>
      <vt:lpstr>5.6 Using File for Data Storage</vt:lpstr>
      <vt:lpstr>File Accessing</vt:lpstr>
      <vt:lpstr>Writing Data to a File</vt:lpstr>
      <vt:lpstr>Sample Code (4 of 4)</vt:lpstr>
      <vt:lpstr>CreateText versus AppendText</vt:lpstr>
      <vt:lpstr>Specifying the Location of an Output File</vt:lpstr>
      <vt:lpstr>Reading Data from a File</vt:lpstr>
      <vt:lpstr>Reading a File with a Loop</vt:lpstr>
      <vt:lpstr>5.7 The OpenFileDialog and SaveFileDialog Controls</vt:lpstr>
      <vt:lpstr>Displaying an Open Box (1 of 2)</vt:lpstr>
      <vt:lpstr>Displaying an Open Box (2 of 2)</vt:lpstr>
      <vt:lpstr>Detecting the User’s Selection</vt:lpstr>
      <vt:lpstr>The Filename and InitialDirectory Property</vt:lpstr>
      <vt:lpstr>Displaying a Save as Dialog Box</vt:lpstr>
      <vt:lpstr>5.8 Random Numbers</vt:lpstr>
      <vt:lpstr>Syntax of Random.Next Method</vt:lpstr>
      <vt:lpstr>5.9 The Load Event</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Starting Out With Visual C#®, 4e</dc:title>
  <dc:subject>Computer Science</dc:subject>
  <dc:creator>Gaddis</dc:creator>
  <cp:keywords>Starting Out With Visual C#</cp:keywords>
  <cp:lastModifiedBy>P, Pavendan (Cognizant)</cp:lastModifiedBy>
  <cp:revision>956</cp:revision>
  <dcterms:modified xsi:type="dcterms:W3CDTF">2018-03-22T13:25:34Z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