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4"/>
  </p:notesMasterIdLst>
  <p:handoutMasterIdLst>
    <p:handoutMasterId r:id="rId35"/>
  </p:handoutMasterIdLst>
  <p:sldIdLst>
    <p:sldId id="301" r:id="rId3"/>
    <p:sldId id="307" r:id="rId4"/>
    <p:sldId id="335"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05"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17" userDrawn="1">
          <p15:clr>
            <a:srgbClr val="A4A3A4"/>
          </p15:clr>
        </p15:guide>
        <p15:guide id="2" pos="3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302" autoAdjust="0"/>
  </p:normalViewPr>
  <p:slideViewPr>
    <p:cSldViewPr snapToGrid="0" snapToObjects="1">
      <p:cViewPr varScale="1">
        <p:scale>
          <a:sx n="65" d="100"/>
          <a:sy n="65" d="100"/>
        </p:scale>
        <p:origin x="1386" y="78"/>
      </p:cViewPr>
      <p:guideLst>
        <p:guide orient="horz" pos="1117"/>
        <p:guide pos="317"/>
      </p:guideLst>
    </p:cSldViewPr>
  </p:slideViewPr>
  <p:outlineViewPr>
    <p:cViewPr>
      <p:scale>
        <a:sx n="33" d="100"/>
        <a:sy n="33" d="100"/>
      </p:scale>
      <p:origin x="0" y="-126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2014, 2012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4.jp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5" Type="http://schemas.openxmlformats.org/officeDocument/2006/relationships/image" Target="../media/image42.jpg"/><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7060"/>
            <a:ext cx="8363663" cy="564671"/>
          </a:xfrm>
        </p:spPr>
        <p:txBody>
          <a:bodyPr anchor="ctr"/>
          <a:lstStyle/>
          <a:p>
            <a:r>
              <a:rPr lang="en-US" dirty="0" smtClean="0"/>
              <a:t>Starting </a:t>
            </a:r>
            <a:r>
              <a:rPr lang="en-US" dirty="0"/>
              <a:t>out with </a:t>
            </a:r>
            <a:r>
              <a:rPr lang="en-US" dirty="0" smtClean="0"/>
              <a:t>Visual</a:t>
            </a:r>
            <a:endParaRPr lang="en-US" baseline="30000" dirty="0"/>
          </a:p>
        </p:txBody>
      </p:sp>
      <p:graphicFrame>
        <p:nvGraphicFramePr>
          <p:cNvPr id="9" name="Object 8" descr="c sharp registered sign"/>
          <p:cNvGraphicFramePr>
            <a:graphicFrameLocks noChangeAspect="1"/>
          </p:cNvGraphicFramePr>
          <p:nvPr>
            <p:extLst>
              <p:ext uri="{D42A27DB-BD31-4B8C-83A1-F6EECF244321}">
                <p14:modId xmlns:p14="http://schemas.microsoft.com/office/powerpoint/2010/main" val="496054599"/>
              </p:ext>
            </p:extLst>
          </p:nvPr>
        </p:nvGraphicFramePr>
        <p:xfrm>
          <a:off x="5059144" y="595302"/>
          <a:ext cx="752206" cy="502981"/>
        </p:xfrm>
        <a:graphic>
          <a:graphicData uri="http://schemas.openxmlformats.org/presentationml/2006/ole">
            <mc:AlternateContent xmlns:mc="http://schemas.openxmlformats.org/markup-compatibility/2006">
              <mc:Choice xmlns:v="urn:schemas-microsoft-com:vml" Requires="v">
                <p:oleObj spid="_x0000_s1153" name="Equation" r:id="rId4" imgW="304560" imgH="203040" progId="Equation.DSMT4">
                  <p:embed/>
                </p:oleObj>
              </mc:Choice>
              <mc:Fallback>
                <p:oleObj name="Equation" r:id="rId4" imgW="304560" imgH="203040" progId="Equation.DSMT4">
                  <p:embed/>
                  <p:pic>
                    <p:nvPicPr>
                      <p:cNvPr id="2" name="Object 1" descr="c sharp registered sign"/>
                      <p:cNvPicPr/>
                      <p:nvPr/>
                    </p:nvPicPr>
                    <p:blipFill>
                      <a:blip r:embed="rId5"/>
                      <a:stretch>
                        <a:fillRect/>
                      </a:stretch>
                    </p:blipFill>
                    <p:spPr>
                      <a:xfrm>
                        <a:off x="5059144" y="595302"/>
                        <a:ext cx="752206" cy="502981"/>
                      </a:xfrm>
                      <a:prstGeom prst="rect">
                        <a:avLst/>
                      </a:prstGeom>
                    </p:spPr>
                  </p:pic>
                </p:oleObj>
              </mc:Fallback>
            </mc:AlternateContent>
          </a:graphicData>
        </a:graphic>
      </p:graphicFrame>
      <p:sp>
        <p:nvSpPr>
          <p:cNvPr id="3" name="Text Placeholder 2"/>
          <p:cNvSpPr>
            <a:spLocks noGrp="1"/>
          </p:cNvSpPr>
          <p:nvPr>
            <p:ph type="body" idx="1"/>
          </p:nvPr>
        </p:nvSpPr>
        <p:spPr>
          <a:xfrm>
            <a:off x="457200" y="1211110"/>
            <a:ext cx="8302702" cy="440017"/>
          </a:xfrm>
        </p:spPr>
        <p:txBody>
          <a:bodyPr/>
          <a:lstStyle/>
          <a:p>
            <a:r>
              <a:rPr lang="en-US" dirty="0" smtClean="0">
                <a:solidFill>
                  <a:schemeClr val="tx2"/>
                </a:solidFill>
                <a:latin typeface="+mn-lt"/>
              </a:rPr>
              <a:t>Fourth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4</a:t>
            </a:r>
            <a:endParaRPr lang="en-US" b="1" dirty="0">
              <a:latin typeface="+mn-lt"/>
            </a:endParaRPr>
          </a:p>
        </p:txBody>
      </p:sp>
      <p:sp>
        <p:nvSpPr>
          <p:cNvPr id="5" name="Text Placeholder 4"/>
          <p:cNvSpPr>
            <a:spLocks noGrp="1"/>
          </p:cNvSpPr>
          <p:nvPr>
            <p:ph type="body" idx="3"/>
          </p:nvPr>
        </p:nvSpPr>
        <p:spPr>
          <a:xfrm>
            <a:off x="4876800" y="3114461"/>
            <a:ext cx="3657600" cy="545493"/>
          </a:xfrm>
        </p:spPr>
        <p:txBody>
          <a:bodyPr/>
          <a:lstStyle/>
          <a:p>
            <a:pPr algn="ctr" eaLnBrk="1" hangingPunct="1"/>
            <a:r>
              <a:rPr lang="en-US" altLang="en-US" dirty="0">
                <a:latin typeface="+mn-lt"/>
              </a:rPr>
              <a:t>Making Decisions</a:t>
            </a:r>
          </a:p>
        </p:txBody>
      </p:sp>
      <p:pic>
        <p:nvPicPr>
          <p:cNvPr id="8" name="Picture 7" descr="Front cover: Starting Out With Visual C#® Fourth Edition by Gaddi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6" y="1806237"/>
            <a:ext cx="3621420" cy="4515437"/>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2014, 2012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4.3 Nested Decision Structures</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type="body" idx="1"/>
          </p:nvPr>
        </p:nvSpPr>
        <p:spPr>
          <a:xfrm>
            <a:off x="457200" y="1600200"/>
            <a:ext cx="5334000" cy="2416016"/>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You can create nested decision structures to test more than one condition.</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Nested means </a:t>
            </a:r>
            <a:r>
              <a:rPr lang="en-US" altLang="en-US" sz="2400" dirty="0" smtClean="0">
                <a:solidFill>
                  <a:srgbClr val="000000"/>
                </a:solidFill>
                <a:latin typeface="Arial (Body)"/>
                <a:ea typeface="+mn-ea"/>
              </a:rPr>
              <a:t>“one </a:t>
            </a:r>
            <a:r>
              <a:rPr lang="en-US" altLang="en-US" sz="2400" dirty="0">
                <a:solidFill>
                  <a:srgbClr val="000000"/>
                </a:solidFill>
                <a:latin typeface="Arial (Body)"/>
                <a:ea typeface="+mn-ea"/>
              </a:rPr>
              <a:t>inside </a:t>
            </a:r>
            <a:r>
              <a:rPr lang="en-US" altLang="en-US" sz="2400" dirty="0" smtClean="0">
                <a:solidFill>
                  <a:srgbClr val="000000"/>
                </a:solidFill>
                <a:latin typeface="Arial (Body)"/>
                <a:ea typeface="+mn-ea"/>
              </a:rPr>
              <a:t>another”</a:t>
            </a:r>
            <a:endParaRPr lang="en-US" altLang="en-US" sz="2400" dirty="0">
              <a:solidFill>
                <a:srgbClr val="000000"/>
              </a:solidFill>
              <a:latin typeface="Arial (Body)"/>
              <a:ea typeface="+mn-ea"/>
            </a:endParaRPr>
          </a:p>
          <a:p>
            <a:pPr marL="255651" lvl="0" indent="-255651" fontAlgn="base">
              <a:spcAft>
                <a:spcPct val="0"/>
              </a:spcAft>
              <a:buFont typeface="Arial" panose="020B0604020202020204" pitchFamily="34" charset="0"/>
              <a:buChar char="•"/>
            </a:pPr>
            <a:r>
              <a:rPr lang="en-US" altLang="en-US" sz="2400" dirty="0" smtClean="0">
                <a:solidFill>
                  <a:srgbClr val="000000"/>
                </a:solidFill>
                <a:latin typeface="Arial (Body)"/>
                <a:ea typeface="+mn-ea"/>
              </a:rPr>
              <a:t>In</a:t>
            </a:r>
            <a:endParaRPr lang="en-US" altLang="en-US" sz="2400" dirty="0">
              <a:solidFill>
                <a:srgbClr val="000000"/>
              </a:solidFill>
              <a:latin typeface="Arial (Body)"/>
              <a:ea typeface="+mn-ea"/>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3924681185"/>
              </p:ext>
            </p:extLst>
          </p:nvPr>
        </p:nvGraphicFramePr>
        <p:xfrm>
          <a:off x="1106623" y="3585124"/>
          <a:ext cx="544471" cy="371231"/>
        </p:xfrm>
        <a:graphic>
          <a:graphicData uri="http://schemas.openxmlformats.org/presentationml/2006/ole">
            <mc:AlternateContent xmlns:mc="http://schemas.openxmlformats.org/markup-compatibility/2006">
              <mc:Choice xmlns:v="urn:schemas-microsoft-com:vml" Requires="v">
                <p:oleObj spid="_x0000_s4186"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106623" y="3585124"/>
                        <a:ext cx="544471" cy="371231"/>
                      </a:xfrm>
                      <a:prstGeom prst="rect">
                        <a:avLst/>
                      </a:prstGeom>
                    </p:spPr>
                  </p:pic>
                </p:oleObj>
              </mc:Fallback>
            </mc:AlternateContent>
          </a:graphicData>
        </a:graphic>
      </p:graphicFrame>
      <p:sp>
        <p:nvSpPr>
          <p:cNvPr id="4" name="Text Placeholder 3"/>
          <p:cNvSpPr>
            <a:spLocks noGrp="1"/>
          </p:cNvSpPr>
          <p:nvPr>
            <p:ph type="body" idx="2"/>
          </p:nvPr>
        </p:nvSpPr>
        <p:spPr>
          <a:xfrm>
            <a:off x="1632858" y="3458682"/>
            <a:ext cx="2895600" cy="624114"/>
          </a:xfrm>
        </p:spPr>
        <p:txBody>
          <a:bodyPr/>
          <a:lstStyle/>
          <a:p>
            <a:pPr marL="0" indent="0">
              <a:buNone/>
            </a:pPr>
            <a:r>
              <a:rPr lang="en-US" altLang="en-US" sz="2400" dirty="0">
                <a:solidFill>
                  <a:srgbClr val="000000"/>
                </a:solidFill>
                <a:latin typeface="Arial (Body)"/>
              </a:rPr>
              <a:t>a generic format </a:t>
            </a:r>
            <a:r>
              <a:rPr lang="en-US" altLang="en-US" sz="2400" dirty="0" smtClean="0">
                <a:solidFill>
                  <a:srgbClr val="000000"/>
                </a:solidFill>
                <a:latin typeface="Arial (Body)"/>
              </a:rPr>
              <a:t>is:</a:t>
            </a:r>
            <a:endParaRPr lang="en-US" sz="2400" dirty="0"/>
          </a:p>
        </p:txBody>
      </p:sp>
      <p:pic>
        <p:nvPicPr>
          <p:cNvPr id="6" name="Picture 5" descr="The code has 15 lines, as follows. Line 1. If left parenthesis expression right parenthesis. Line 2. Left brace. Line 3, indented. If left parenthesis expression right parenthesis. Line 4, indented. Left brace. Line 5, indented twice. Statements semicolon. Line 6, indented. Right brace. Line 7, indented. Else. Line 8, indented. Left brace. Line 9, indented twice. Statements semicolon. Line 10, indented. Right brace. Line 11. Right brace. Line 12. Else. Line 13. Left brace. Line 14, indented. Statements semicolon. Line 15. Right brace."/>
          <p:cNvPicPr>
            <a:picLocks noChangeAspect="1"/>
          </p:cNvPicPr>
          <p:nvPr/>
        </p:nvPicPr>
        <p:blipFill>
          <a:blip r:embed="rId5"/>
          <a:stretch>
            <a:fillRect/>
          </a:stretch>
        </p:blipFill>
        <p:spPr>
          <a:xfrm>
            <a:off x="6016295" y="1850332"/>
            <a:ext cx="2133785" cy="3840813"/>
          </a:xfrm>
          <a:prstGeom prst="rect">
            <a:avLst/>
          </a:prstGeom>
        </p:spPr>
      </p:pic>
    </p:spTree>
    <p:extLst>
      <p:ext uri="{BB962C8B-B14F-4D97-AF65-F5344CB8AC3E}">
        <p14:creationId xmlns:p14="http://schemas.microsoft.com/office/powerpoint/2010/main" val="320395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A Sample Nested Decision Structure </a:t>
            </a:r>
            <a:r>
              <a:rPr lang="en-US" altLang="en-US" sz="2000" b="0" dirty="0" smtClean="0">
                <a:latin typeface="Times New Roman" panose="02020603050405020304" pitchFamily="18" charset="0"/>
                <a:ea typeface="+mj-ea"/>
                <a:cs typeface="Arial"/>
              </a:rPr>
              <a:t>(1 of 2)</a:t>
            </a:r>
            <a:endParaRPr lang="en-US" altLang="en-US" sz="2000" b="0" dirty="0">
              <a:latin typeface="Times New Roman" panose="02020603050405020304" pitchFamily="18" charset="0"/>
              <a:ea typeface="+mj-ea"/>
              <a:cs typeface="Arial"/>
            </a:endParaRPr>
          </a:p>
        </p:txBody>
      </p:sp>
      <p:pic>
        <p:nvPicPr>
          <p:cNvPr id="28" name="Picture 27" descr="In a flow chart, a path reaches the statement, salary greater than or equal to 40,000. If false, a path proceeds to the statement, display double quote minimum salary requirement not met double quote. If true, a path proceeds to the statement, years on job greater than or equal to 2. If false, a path proceeds to the statement, display double quote minimum years at current job not met double quote. If true, a path proceeds to the statement, display double quote you qualify for the loan double quote. All paths proceed to the statement, e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32" y="1584385"/>
            <a:ext cx="5702936" cy="4743565"/>
          </a:xfrm>
          <a:prstGeom prst="rect">
            <a:avLst/>
          </a:prstGeom>
        </p:spPr>
      </p:pic>
    </p:spTree>
    <p:extLst>
      <p:ext uri="{BB962C8B-B14F-4D97-AF65-F5344CB8AC3E}">
        <p14:creationId xmlns:p14="http://schemas.microsoft.com/office/powerpoint/2010/main" val="112752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A Sample Nested Decision Structure </a:t>
            </a:r>
            <a:r>
              <a:rPr lang="en-US" altLang="en-US" sz="2000" b="0" dirty="0" smtClean="0">
                <a:latin typeface="Times New Roman" panose="02020603050405020304" pitchFamily="18" charset="0"/>
                <a:ea typeface="+mj-ea"/>
                <a:cs typeface="Arial"/>
              </a:rPr>
              <a:t>(2 of 2)</a:t>
            </a:r>
            <a:endParaRPr lang="en-US" altLang="en-US" sz="2000" b="0" dirty="0">
              <a:latin typeface="Times New Roman" panose="02020603050405020304" pitchFamily="18" charset="0"/>
              <a:ea typeface="+mj-ea"/>
              <a:cs typeface="Arial"/>
            </a:endParaRPr>
          </a:p>
        </p:txBody>
      </p:sp>
      <p:pic>
        <p:nvPicPr>
          <p:cNvPr id="6" name="Picture 5" descr="The code has 15 lines, as follows. Line 1. If left parenthesis salary is more than or equal to 40,000 right parenthesis. Line 2. Left brace. Line 3, indented. If left parenthesis year on job is greater than or equal to 2 right parenthesis. Line 4, indented. Left brace. Line 5, indented twice. Decision label dot text equals double quote you qualify for the loan period double quote. Line 6, indented. Right brace. Line 7, indented. Else. Line 8, indented. Left brace. Line 9, indented twice. Decision label dot text equals double quote Minimum years at current space double quote plus double quote job not met period double quote. Line 10, indented. Right brace. Line 11. Right brace. Line 12. Else. Line 13. Left brace. Line 14, indented. Decision label dot text equals double quote Minimum salary requirement space double quote plus double quote not met period double quote. Line 15.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6" y="1787752"/>
            <a:ext cx="6311900" cy="3670300"/>
          </a:xfrm>
          <a:prstGeom prst="rect">
            <a:avLst/>
          </a:prstGeom>
        </p:spPr>
      </p:pic>
    </p:spTree>
    <p:extLst>
      <p:ext uri="{BB962C8B-B14F-4D97-AF65-F5344CB8AC3E}">
        <p14:creationId xmlns:p14="http://schemas.microsoft.com/office/powerpoint/2010/main" val="120059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The if-else-if Statement</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type="body" idx="1"/>
          </p:nvPr>
        </p:nvSpPr>
        <p:spPr>
          <a:xfrm>
            <a:off x="457200" y="1600200"/>
            <a:ext cx="5638800" cy="2069767"/>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You can also create a decision structure that evaluates multiple conditions to make the final decision using the </a:t>
            </a:r>
            <a:r>
              <a:rPr lang="en-US" altLang="en-US" sz="2200" b="1" dirty="0">
                <a:solidFill>
                  <a:srgbClr val="000000"/>
                </a:solidFill>
                <a:latin typeface="Arial (Body)"/>
                <a:ea typeface="+mn-ea"/>
              </a:rPr>
              <a:t>if-else-if</a:t>
            </a:r>
            <a:r>
              <a:rPr lang="en-US" altLang="en-US" sz="2200" dirty="0">
                <a:solidFill>
                  <a:srgbClr val="000000"/>
                </a:solidFill>
                <a:latin typeface="Arial (Body)"/>
                <a:ea typeface="+mn-ea"/>
              </a:rPr>
              <a:t> statement</a:t>
            </a:r>
          </a:p>
          <a:p>
            <a:pPr marL="255651" lvl="0" indent="-255651" fontAlgn="base">
              <a:spcAft>
                <a:spcPct val="0"/>
              </a:spcAft>
              <a:buFont typeface="Arial" panose="020B0604020202020204" pitchFamily="34" charset="0"/>
              <a:buChar char="•"/>
            </a:pPr>
            <a:r>
              <a:rPr lang="en-US" altLang="en-US" sz="2200" dirty="0" smtClean="0">
                <a:solidFill>
                  <a:srgbClr val="000000"/>
                </a:solidFill>
                <a:latin typeface="Arial (Body)"/>
                <a:ea typeface="+mn-ea"/>
              </a:rPr>
              <a:t>In</a:t>
            </a:r>
            <a:endParaRPr lang="en-US" altLang="en-US" sz="2200" dirty="0">
              <a:solidFill>
                <a:srgbClr val="000000"/>
              </a:solidFill>
              <a:latin typeface="Arial (Body)"/>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2803015741"/>
              </p:ext>
            </p:extLst>
          </p:nvPr>
        </p:nvGraphicFramePr>
        <p:xfrm>
          <a:off x="1073314" y="3274773"/>
          <a:ext cx="494974" cy="337483"/>
        </p:xfrm>
        <a:graphic>
          <a:graphicData uri="http://schemas.openxmlformats.org/presentationml/2006/ole">
            <mc:AlternateContent xmlns:mc="http://schemas.openxmlformats.org/markup-compatibility/2006">
              <mc:Choice xmlns:v="urn:schemas-microsoft-com:vml" Requires="v">
                <p:oleObj spid="_x0000_s5207"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73314" y="3274773"/>
                        <a:ext cx="494974" cy="337483"/>
                      </a:xfrm>
                      <a:prstGeom prst="rect">
                        <a:avLst/>
                      </a:prstGeom>
                    </p:spPr>
                  </p:pic>
                </p:oleObj>
              </mc:Fallback>
            </mc:AlternateContent>
          </a:graphicData>
        </a:graphic>
      </p:graphicFrame>
      <p:sp>
        <p:nvSpPr>
          <p:cNvPr id="4" name="Text Placeholder 3"/>
          <p:cNvSpPr>
            <a:spLocks noGrp="1"/>
          </p:cNvSpPr>
          <p:nvPr>
            <p:ph type="body" idx="2"/>
          </p:nvPr>
        </p:nvSpPr>
        <p:spPr>
          <a:xfrm>
            <a:off x="1498600" y="3157948"/>
            <a:ext cx="3149600" cy="581706"/>
          </a:xfrm>
        </p:spPr>
        <p:txBody>
          <a:bodyPr/>
          <a:lstStyle/>
          <a:p>
            <a:pPr marL="0" lvl="0" indent="0">
              <a:buNone/>
            </a:pPr>
            <a:r>
              <a:rPr lang="en-US" altLang="en-US" sz="2400" dirty="0">
                <a:solidFill>
                  <a:srgbClr val="000000"/>
                </a:solidFill>
                <a:latin typeface="Arial (Body)"/>
              </a:rPr>
              <a:t>the generic format is</a:t>
            </a:r>
            <a:r>
              <a:rPr lang="en-US" altLang="en-US" sz="2400" dirty="0" smtClean="0">
                <a:solidFill>
                  <a:srgbClr val="000000"/>
                </a:solidFill>
                <a:latin typeface="Arial (Body)"/>
              </a:rPr>
              <a:t>:</a:t>
            </a:r>
            <a:endParaRPr lang="en-US" sz="2400" dirty="0"/>
          </a:p>
        </p:txBody>
      </p:sp>
      <p:pic>
        <p:nvPicPr>
          <p:cNvPr id="6" name="Picture 5" descr="The code has 13 lines, as follows. Line 1. If left parenthesis expression right parenthesis. Line 2. Left brace. Line 3. Right brace. Line 4. Else if left parenthesis expression right parenthesis. Line 5. Left brace. Line 6. Right brace. Line 7. Else if left parenthesis expression right parenthesis. Line 8. Left brace. Line 9. Right brace. Line 10. Ellipsis. Line 11. Else. Line 12. Left brace. Line 13. Right brace."/>
          <p:cNvPicPr>
            <a:picLocks noChangeAspect="1"/>
          </p:cNvPicPr>
          <p:nvPr/>
        </p:nvPicPr>
        <p:blipFill>
          <a:blip r:embed="rId5"/>
          <a:stretch>
            <a:fillRect/>
          </a:stretch>
        </p:blipFill>
        <p:spPr>
          <a:xfrm>
            <a:off x="714965" y="3687158"/>
            <a:ext cx="1706644" cy="2690696"/>
          </a:xfrm>
          <a:prstGeom prst="rect">
            <a:avLst/>
          </a:prstGeom>
        </p:spPr>
      </p:pic>
      <p:pic>
        <p:nvPicPr>
          <p:cNvPr id="8" name="Picture 7" descr="The code has 22 lines, as follows. Line 1. I n t grade equals. Line 2. Double dot parse left parenthesis text box 1 dot text right parenthesis semicolon. Line 3. If left parenthesis grade is more than or equal to 90 right parenthesis. Line 4. Left brace. Line 5, indented. Message box dot show left parenthesis double quote a double quote right parenthesis semicolon. Line 6. Right brace. Line 7. Else if left parenthesis grade is larger than or equal to 80 right parenthesis. Line 8. Left brace. Line 9, indented. Message box dot show left parenthesis double quote b double quote right parenthesis semicolon. Line 10. Right brace. Line 11. Else if left parenthesis grade is larger than or equal to 70 right parenthesis. Line 12. Left brace. Line 13, indented. Message box dot show left parenthesis double quote c double quote right parenthesis semicolon. Line 14. Right brace. Line 15. Else if left parenthesis grade is larger than or equal to 60 right parenthesis. Line 16. Left brace. Line 17, indented. Message box dot show left parenthesis double quote d double quote right parenthesis semicolon. Line 18. Right brace. Line 19. Else. Line 20. Left brace. Line 21, indented. Message box dot show left parenthesis double quote f double quote right parenthesis semicolon. Line 22. Right brac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000" y="1829955"/>
            <a:ext cx="2336800" cy="3987800"/>
          </a:xfrm>
          <a:prstGeom prst="rect">
            <a:avLst/>
          </a:prstGeom>
        </p:spPr>
      </p:pic>
    </p:spTree>
    <p:extLst>
      <p:ext uri="{BB962C8B-B14F-4D97-AF65-F5344CB8AC3E}">
        <p14:creationId xmlns:p14="http://schemas.microsoft.com/office/powerpoint/2010/main" val="1466237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4.4 Logical Operators</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idx="1"/>
          </p:nvPr>
        </p:nvSpPr>
        <p:spPr>
          <a:xfrm>
            <a:off x="457200" y="1600200"/>
            <a:ext cx="8229600" cy="2069767"/>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The logical </a:t>
            </a:r>
            <a:r>
              <a:rPr lang="en-US" altLang="en-US" sz="2200" b="1" dirty="0" smtClean="0">
                <a:solidFill>
                  <a:srgbClr val="000000"/>
                </a:solidFill>
                <a:latin typeface="Arial (Body)"/>
                <a:ea typeface="+mn-ea"/>
              </a:rPr>
              <a:t>AND</a:t>
            </a:r>
            <a:r>
              <a:rPr lang="en-US" altLang="en-US" sz="2200" dirty="0" smtClean="0">
                <a:solidFill>
                  <a:srgbClr val="000000"/>
                </a:solidFill>
                <a:latin typeface="Arial (Body)"/>
                <a:ea typeface="+mn-ea"/>
              </a:rPr>
              <a:t> operator </a:t>
            </a:r>
            <a:r>
              <a:rPr lang="en-US" altLang="en-US" sz="2200" dirty="0">
                <a:solidFill>
                  <a:srgbClr val="000000"/>
                </a:solidFill>
                <a:latin typeface="Arial (Body)"/>
                <a:ea typeface="+mn-ea"/>
              </a:rPr>
              <a:t>(</a:t>
            </a:r>
            <a:r>
              <a:rPr lang="en-US" altLang="en-US" sz="2200" b="1" dirty="0">
                <a:solidFill>
                  <a:srgbClr val="000000"/>
                </a:solidFill>
                <a:latin typeface="Arial (Body)"/>
                <a:ea typeface="+mn-ea"/>
              </a:rPr>
              <a:t>&amp;&amp;</a:t>
            </a:r>
            <a:r>
              <a:rPr lang="en-US" altLang="en-US" sz="2200" dirty="0">
                <a:solidFill>
                  <a:srgbClr val="000000"/>
                </a:solidFill>
                <a:latin typeface="Arial (Body)"/>
                <a:ea typeface="+mn-ea"/>
              </a:rPr>
              <a:t>) and the logical </a:t>
            </a:r>
            <a:r>
              <a:rPr lang="en-US" altLang="en-US" sz="2200" b="1" dirty="0" smtClean="0">
                <a:solidFill>
                  <a:srgbClr val="000000"/>
                </a:solidFill>
                <a:latin typeface="Arial (Body)"/>
                <a:ea typeface="+mn-ea"/>
              </a:rPr>
              <a:t>OR</a:t>
            </a:r>
            <a:r>
              <a:rPr lang="en-US" altLang="en-US" sz="2200" dirty="0" smtClean="0">
                <a:solidFill>
                  <a:srgbClr val="000000"/>
                </a:solidFill>
                <a:latin typeface="Arial (Body)"/>
                <a:ea typeface="+mn-ea"/>
              </a:rPr>
              <a:t> operator </a:t>
            </a:r>
            <a:r>
              <a:rPr lang="en-US" altLang="en-US" sz="2200" dirty="0">
                <a:solidFill>
                  <a:srgbClr val="000000"/>
                </a:solidFill>
                <a:latin typeface="Arial (Body)"/>
                <a:ea typeface="+mn-ea"/>
              </a:rPr>
              <a:t>(</a:t>
            </a:r>
            <a:r>
              <a:rPr lang="en-US" altLang="en-US" sz="2200" b="1" dirty="0">
                <a:solidFill>
                  <a:srgbClr val="000000"/>
                </a:solidFill>
                <a:latin typeface="Arial (Body)"/>
                <a:ea typeface="+mn-ea"/>
              </a:rPr>
              <a:t>||</a:t>
            </a:r>
            <a:r>
              <a:rPr lang="en-US" altLang="en-US" sz="2200" dirty="0">
                <a:solidFill>
                  <a:srgbClr val="000000"/>
                </a:solidFill>
                <a:latin typeface="Arial (Body)"/>
                <a:ea typeface="+mn-ea"/>
              </a:rPr>
              <a:t>) allow you to connect multiple Boolean expressions to create a compound expression</a:t>
            </a:r>
          </a:p>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The logical </a:t>
            </a:r>
            <a:r>
              <a:rPr lang="en-US" altLang="en-US" sz="2200" b="1" dirty="0" smtClean="0">
                <a:solidFill>
                  <a:srgbClr val="000000"/>
                </a:solidFill>
                <a:latin typeface="Arial (Body)"/>
                <a:ea typeface="+mn-ea"/>
              </a:rPr>
              <a:t>NOT</a:t>
            </a:r>
            <a:r>
              <a:rPr lang="en-US" altLang="en-US" sz="2200" dirty="0" smtClean="0">
                <a:solidFill>
                  <a:srgbClr val="000000"/>
                </a:solidFill>
                <a:latin typeface="Arial (Body)"/>
                <a:ea typeface="+mn-ea"/>
              </a:rPr>
              <a:t> operator </a:t>
            </a:r>
            <a:r>
              <a:rPr lang="en-US" altLang="en-US" sz="2200" dirty="0">
                <a:solidFill>
                  <a:srgbClr val="000000"/>
                </a:solidFill>
                <a:latin typeface="Arial (Body)"/>
                <a:ea typeface="+mn-ea"/>
              </a:rPr>
              <a:t>(</a:t>
            </a:r>
            <a:r>
              <a:rPr lang="en-US" altLang="en-US" sz="2200" b="1" dirty="0">
                <a:solidFill>
                  <a:srgbClr val="000000"/>
                </a:solidFill>
                <a:latin typeface="Arial (Body)"/>
                <a:ea typeface="+mn-ea"/>
              </a:rPr>
              <a:t>!</a:t>
            </a:r>
            <a:r>
              <a:rPr lang="en-US" altLang="en-US" sz="2200" dirty="0">
                <a:solidFill>
                  <a:srgbClr val="000000"/>
                </a:solidFill>
                <a:latin typeface="Arial (Body)"/>
                <a:ea typeface="+mn-ea"/>
              </a:rPr>
              <a:t>) reverses the truth of a Boolean </a:t>
            </a:r>
            <a:r>
              <a:rPr lang="en-US" altLang="en-US" sz="2200" dirty="0" smtClean="0">
                <a:solidFill>
                  <a:srgbClr val="000000"/>
                </a:solidFill>
                <a:latin typeface="Arial (Body)"/>
                <a:ea typeface="+mn-ea"/>
              </a:rPr>
              <a:t>expression</a:t>
            </a:r>
            <a:endParaRPr lang="en-US" altLang="en-US" sz="2200" dirty="0">
              <a:solidFill>
                <a:srgbClr val="000000"/>
              </a:solidFill>
              <a:latin typeface="Arial (Body)"/>
              <a:ea typeface="+mn-ea"/>
            </a:endParaRPr>
          </a:p>
        </p:txBody>
      </p:sp>
      <p:graphicFrame>
        <p:nvGraphicFramePr>
          <p:cNvPr id="7" name="Table 6"/>
          <p:cNvGraphicFramePr>
            <a:graphicFrameLocks noGrp="1"/>
          </p:cNvGraphicFramePr>
          <p:nvPr>
            <p:extLst>
              <p:ext uri="{D42A27DB-BD31-4B8C-83A1-F6EECF244321}">
                <p14:modId xmlns:p14="http://schemas.microsoft.com/office/powerpoint/2010/main" val="202609834"/>
              </p:ext>
            </p:extLst>
          </p:nvPr>
        </p:nvGraphicFramePr>
        <p:xfrm>
          <a:off x="685800" y="3684481"/>
          <a:ext cx="8077200" cy="1506537"/>
        </p:xfrm>
        <a:graphic>
          <a:graphicData uri="http://schemas.openxmlformats.org/drawingml/2006/table">
            <a:tbl>
              <a:tblPr firstRow="1" bandRow="1">
                <a:tableStyleId>{7DF18680-E054-41AD-8BC1-D1AEF772440D}</a:tableStyleId>
              </a:tblPr>
              <a:tblGrid>
                <a:gridCol w="1029447">
                  <a:extLst>
                    <a:ext uri="{9D8B030D-6E8A-4147-A177-3AD203B41FA5}">
                      <a16:colId xmlns:a16="http://schemas.microsoft.com/office/drawing/2014/main" val="20000"/>
                    </a:ext>
                  </a:extLst>
                </a:gridCol>
                <a:gridCol w="1029447">
                  <a:extLst>
                    <a:ext uri="{9D8B030D-6E8A-4147-A177-3AD203B41FA5}">
                      <a16:colId xmlns:a16="http://schemas.microsoft.com/office/drawing/2014/main" val="20001"/>
                    </a:ext>
                  </a:extLst>
                </a:gridCol>
                <a:gridCol w="6018306">
                  <a:extLst>
                    <a:ext uri="{9D8B030D-6E8A-4147-A177-3AD203B41FA5}">
                      <a16:colId xmlns:a16="http://schemas.microsoft.com/office/drawing/2014/main" val="20002"/>
                    </a:ext>
                  </a:extLst>
                </a:gridCol>
              </a:tblGrid>
              <a:tr h="329387">
                <a:tc>
                  <a:txBody>
                    <a:bodyPr/>
                    <a:lstStyle/>
                    <a:p>
                      <a:r>
                        <a:rPr lang="en-US" sz="1400" dirty="0">
                          <a:solidFill>
                            <a:schemeClr val="tx1"/>
                          </a:solidFill>
                        </a:rPr>
                        <a:t>Operator</a:t>
                      </a:r>
                    </a:p>
                  </a:txBody>
                  <a:tcPr marT="45739" marB="4573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Meaning</a:t>
                      </a:r>
                    </a:p>
                  </a:txBody>
                  <a:tcPr marT="45739" marB="4573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Description</a:t>
                      </a:r>
                    </a:p>
                  </a:txBody>
                  <a:tcPr marT="45739" marB="4573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9387">
                <a:tc>
                  <a:txBody>
                    <a:bodyPr/>
                    <a:lstStyle/>
                    <a:p>
                      <a:r>
                        <a:rPr lang="en-US" sz="1400" dirty="0">
                          <a:solidFill>
                            <a:schemeClr val="tx1"/>
                          </a:solidFill>
                        </a:rPr>
                        <a:t>&amp;&amp;</a:t>
                      </a:r>
                    </a:p>
                  </a:txBody>
                  <a:tcPr marT="45739" marB="45739">
                    <a:lnT w="12700" cap="flat" cmpd="sng" algn="ctr">
                      <a:solidFill>
                        <a:schemeClr val="tx1"/>
                      </a:solidFill>
                      <a:prstDash val="solid"/>
                      <a:round/>
                      <a:headEnd type="none" w="med" len="med"/>
                      <a:tailEnd type="none" w="med" len="med"/>
                    </a:lnT>
                    <a:solidFill>
                      <a:srgbClr val="FFFFFF"/>
                    </a:solidFill>
                  </a:tcPr>
                </a:tc>
                <a:tc>
                  <a:txBody>
                    <a:bodyPr/>
                    <a:lstStyle/>
                    <a:p>
                      <a:r>
                        <a:rPr lang="en-US" sz="1400" dirty="0">
                          <a:solidFill>
                            <a:schemeClr val="tx1"/>
                          </a:solidFill>
                        </a:rPr>
                        <a:t>AND</a:t>
                      </a:r>
                    </a:p>
                  </a:txBody>
                  <a:tcPr marT="45739" marB="45739">
                    <a:lnT w="12700" cap="flat" cmpd="sng" algn="ctr">
                      <a:solidFill>
                        <a:schemeClr val="tx1"/>
                      </a:solidFill>
                      <a:prstDash val="solid"/>
                      <a:round/>
                      <a:headEnd type="none" w="med" len="med"/>
                      <a:tailEnd type="none" w="med" len="med"/>
                    </a:lnT>
                    <a:solidFill>
                      <a:srgbClr val="FFFFFF"/>
                    </a:solidFill>
                  </a:tcPr>
                </a:tc>
                <a:tc>
                  <a:txBody>
                    <a:bodyPr/>
                    <a:lstStyle/>
                    <a:p>
                      <a:r>
                        <a:rPr lang="en-US" sz="1400" dirty="0">
                          <a:solidFill>
                            <a:schemeClr val="tx1"/>
                          </a:solidFill>
                        </a:rPr>
                        <a:t>Both subexpression must be true for the compound expression</a:t>
                      </a:r>
                      <a:r>
                        <a:rPr lang="en-US" sz="1400" baseline="0" dirty="0">
                          <a:solidFill>
                            <a:schemeClr val="tx1"/>
                          </a:solidFill>
                        </a:rPr>
                        <a:t> to be true</a:t>
                      </a:r>
                      <a:endParaRPr lang="en-US" sz="1400" dirty="0">
                        <a:solidFill>
                          <a:schemeClr val="tx1"/>
                        </a:solidFill>
                      </a:endParaRPr>
                    </a:p>
                  </a:txBody>
                  <a:tcPr marT="45739" marB="45739">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518376">
                <a:tc>
                  <a:txBody>
                    <a:bodyPr/>
                    <a:lstStyle/>
                    <a:p>
                      <a:r>
                        <a:rPr lang="en-US" sz="1400" dirty="0">
                          <a:solidFill>
                            <a:schemeClr val="tx1"/>
                          </a:solidFill>
                        </a:rPr>
                        <a:t>||</a:t>
                      </a:r>
                    </a:p>
                  </a:txBody>
                  <a:tcPr marT="45739" marB="45739">
                    <a:solidFill>
                      <a:srgbClr val="FFFFFF"/>
                    </a:solidFill>
                  </a:tcPr>
                </a:tc>
                <a:tc>
                  <a:txBody>
                    <a:bodyPr/>
                    <a:lstStyle/>
                    <a:p>
                      <a:r>
                        <a:rPr lang="en-US" sz="1400" dirty="0">
                          <a:solidFill>
                            <a:schemeClr val="tx1"/>
                          </a:solidFill>
                        </a:rPr>
                        <a:t>OR</a:t>
                      </a:r>
                    </a:p>
                  </a:txBody>
                  <a:tcPr marT="45739" marB="45739">
                    <a:solidFill>
                      <a:srgbClr val="FFFFFF"/>
                    </a:solidFill>
                  </a:tcPr>
                </a:tc>
                <a:tc>
                  <a:txBody>
                    <a:bodyPr/>
                    <a:lstStyle/>
                    <a:p>
                      <a:r>
                        <a:rPr lang="en-US" sz="1400" dirty="0">
                          <a:solidFill>
                            <a:schemeClr val="tx1"/>
                          </a:solidFill>
                        </a:rPr>
                        <a:t>One or both subexpression must</a:t>
                      </a:r>
                      <a:r>
                        <a:rPr lang="en-US" sz="1400" baseline="0" dirty="0">
                          <a:solidFill>
                            <a:schemeClr val="tx1"/>
                          </a:solidFill>
                        </a:rPr>
                        <a:t> be true for the compound expression to be true</a:t>
                      </a:r>
                      <a:endParaRPr lang="en-US" sz="1400" dirty="0">
                        <a:solidFill>
                          <a:schemeClr val="tx1"/>
                        </a:solidFill>
                      </a:endParaRPr>
                    </a:p>
                  </a:txBody>
                  <a:tcPr marT="45739" marB="45739">
                    <a:solidFill>
                      <a:srgbClr val="FFFFFF"/>
                    </a:solidFill>
                  </a:tcPr>
                </a:tc>
                <a:extLst>
                  <a:ext uri="{0D108BD9-81ED-4DB2-BD59-A6C34878D82A}">
                    <a16:rowId xmlns:a16="http://schemas.microsoft.com/office/drawing/2014/main" val="10002"/>
                  </a:ext>
                </a:extLst>
              </a:tr>
              <a:tr h="329387">
                <a:tc>
                  <a:txBody>
                    <a:bodyPr/>
                    <a:lstStyle/>
                    <a:p>
                      <a:r>
                        <a:rPr lang="en-US" sz="1400" dirty="0">
                          <a:solidFill>
                            <a:schemeClr val="tx1"/>
                          </a:solidFill>
                        </a:rPr>
                        <a:t>!</a:t>
                      </a:r>
                    </a:p>
                  </a:txBody>
                  <a:tcPr marT="45739" marB="45739">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NOT</a:t>
                      </a:r>
                    </a:p>
                  </a:txBody>
                  <a:tcPr marT="45739" marB="45739">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It negates (reverses) the value</a:t>
                      </a:r>
                      <a:r>
                        <a:rPr lang="en-US" sz="1400" baseline="0" dirty="0">
                          <a:solidFill>
                            <a:schemeClr val="tx1"/>
                          </a:solidFill>
                        </a:rPr>
                        <a:t> to its opposite one.</a:t>
                      </a:r>
                      <a:endParaRPr lang="en-US" sz="1400" dirty="0">
                        <a:solidFill>
                          <a:schemeClr val="tx1"/>
                        </a:solidFill>
                      </a:endParaRPr>
                    </a:p>
                  </a:txBody>
                  <a:tcPr marT="45739" marB="45739">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2432846"/>
              </p:ext>
            </p:extLst>
          </p:nvPr>
        </p:nvGraphicFramePr>
        <p:xfrm>
          <a:off x="1854200" y="5249074"/>
          <a:ext cx="6096000" cy="1219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266700">
                <a:tc>
                  <a:txBody>
                    <a:bodyPr/>
                    <a:lstStyle/>
                    <a:p>
                      <a:r>
                        <a:rPr lang="en-US" sz="1400" dirty="0">
                          <a:solidFill>
                            <a:schemeClr val="tx1"/>
                          </a:solidFill>
                        </a:rPr>
                        <a:t>Expression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Meaning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66700">
                <a:tc>
                  <a:txBody>
                    <a:bodyPr/>
                    <a:lstStyle/>
                    <a:p>
                      <a:r>
                        <a:rPr lang="en-US" sz="1400" dirty="0">
                          <a:solidFill>
                            <a:schemeClr val="tx1"/>
                          </a:solidFill>
                        </a:rPr>
                        <a:t>x &gt;y &amp;&amp; a</a:t>
                      </a:r>
                      <a:r>
                        <a:rPr lang="en-US" sz="1400" baseline="0" dirty="0">
                          <a:solidFill>
                            <a:schemeClr val="tx1"/>
                          </a:solidFill>
                        </a:rPr>
                        <a:t> &lt; b</a:t>
                      </a:r>
                      <a:endParaRPr lang="en-US" sz="1400" dirty="0">
                        <a:solidFill>
                          <a:schemeClr val="tx1"/>
                        </a:solidFill>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r>
                        <a:rPr lang="en-US" sz="1400" dirty="0">
                          <a:solidFill>
                            <a:schemeClr val="tx1"/>
                          </a:solidFill>
                        </a:rPr>
                        <a:t>Is x greater than y AND</a:t>
                      </a:r>
                      <a:r>
                        <a:rPr lang="en-US" sz="1400" baseline="0" dirty="0">
                          <a:solidFill>
                            <a:schemeClr val="tx1"/>
                          </a:solidFill>
                        </a:rPr>
                        <a:t> is a less than b?</a:t>
                      </a:r>
                      <a:endParaRPr lang="en-US" sz="1400" dirty="0">
                        <a:solidFill>
                          <a:schemeClr val="tx1"/>
                        </a:solidFill>
                      </a:endParaRPr>
                    </a:p>
                  </a:txBody>
                  <a:tcP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66700">
                <a:tc>
                  <a:txBody>
                    <a:bodyPr/>
                    <a:lstStyle/>
                    <a:p>
                      <a:r>
                        <a:rPr lang="en-US" sz="1400" dirty="0">
                          <a:solidFill>
                            <a:schemeClr val="tx1"/>
                          </a:solidFill>
                        </a:rPr>
                        <a:t>x == y || x == z</a:t>
                      </a:r>
                    </a:p>
                  </a:txBody>
                  <a:tcPr>
                    <a:solidFill>
                      <a:srgbClr val="FFFFFF"/>
                    </a:solidFill>
                  </a:tcPr>
                </a:tc>
                <a:tc>
                  <a:txBody>
                    <a:bodyPr/>
                    <a:lstStyle/>
                    <a:p>
                      <a:r>
                        <a:rPr lang="en-US" sz="1400" dirty="0">
                          <a:solidFill>
                            <a:schemeClr val="tx1"/>
                          </a:solidFill>
                        </a:rPr>
                        <a:t>Is x equal</a:t>
                      </a:r>
                      <a:r>
                        <a:rPr lang="en-US" sz="1400" baseline="0" dirty="0">
                          <a:solidFill>
                            <a:schemeClr val="tx1"/>
                          </a:solidFill>
                        </a:rPr>
                        <a:t> to y OR is x equal to z?</a:t>
                      </a:r>
                      <a:endParaRPr lang="en-US" sz="1400" dirty="0">
                        <a:solidFill>
                          <a:schemeClr val="tx1"/>
                        </a:solidFill>
                      </a:endParaRPr>
                    </a:p>
                  </a:txBody>
                  <a:tcPr>
                    <a:solidFill>
                      <a:srgbClr val="FFFFFF"/>
                    </a:solidFill>
                  </a:tcPr>
                </a:tc>
                <a:extLst>
                  <a:ext uri="{0D108BD9-81ED-4DB2-BD59-A6C34878D82A}">
                    <a16:rowId xmlns:a16="http://schemas.microsoft.com/office/drawing/2014/main" val="10002"/>
                  </a:ext>
                </a:extLst>
              </a:tr>
              <a:tr h="266700">
                <a:tc>
                  <a:txBody>
                    <a:bodyPr/>
                    <a:lstStyle/>
                    <a:p>
                      <a:r>
                        <a:rPr lang="en-US" sz="1400" dirty="0">
                          <a:solidFill>
                            <a:schemeClr val="tx1"/>
                          </a:solidFill>
                        </a:rPr>
                        <a:t>! (x &gt; y)</a:t>
                      </a:r>
                    </a:p>
                  </a:txBody>
                  <a:tcPr>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chemeClr val="tx1"/>
                          </a:solidFill>
                        </a:rPr>
                        <a:t>Is the expression</a:t>
                      </a:r>
                      <a:r>
                        <a:rPr lang="en-US" sz="1400" baseline="0" dirty="0">
                          <a:solidFill>
                            <a:schemeClr val="tx1"/>
                          </a:solidFill>
                        </a:rPr>
                        <a:t> x &gt; y NOT true?</a:t>
                      </a:r>
                      <a:endParaRPr lang="en-US" sz="1400" dirty="0">
                        <a:solidFill>
                          <a:schemeClr val="tx1"/>
                        </a:solidFill>
                      </a:endParaRPr>
                    </a:p>
                  </a:txBody>
                  <a:tcP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8047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sz="3200" dirty="0" smtClean="0">
                <a:latin typeface="Times New Roman" panose="02020603050405020304" pitchFamily="18" charset="0"/>
                <a:ea typeface="+mj-ea"/>
                <a:cs typeface="Arial"/>
              </a:rPr>
              <a:t>Sample Decision Structures with Logical Operators</a:t>
            </a:r>
            <a:endParaRPr lang="en-US" altLang="en-US" sz="3200"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1"/>
            <a:ext cx="8229600" cy="553968"/>
          </a:xfrm>
        </p:spPr>
        <p:txBody>
          <a:bodyPr wrap="square" lIns="91425" tIns="91425" rIns="91425" bIns="91425">
            <a:spAutoFit/>
          </a:bodyPr>
          <a:lstStyle/>
          <a:p>
            <a:pPr marL="255651" indent="-255651" fontAlgn="base">
              <a:spcAft>
                <a:spcPct val="0"/>
              </a:spcAft>
            </a:pPr>
            <a:r>
              <a:rPr lang="en-US" altLang="en-US" sz="2400" dirty="0">
                <a:solidFill>
                  <a:srgbClr val="000000"/>
                </a:solidFill>
                <a:latin typeface="Arial (Body)"/>
                <a:ea typeface="+mn-ea"/>
              </a:rPr>
              <a:t>The </a:t>
            </a:r>
            <a:r>
              <a:rPr lang="en-US" altLang="en-US" sz="2400" dirty="0">
                <a:solidFill>
                  <a:srgbClr val="000000"/>
                </a:solidFill>
                <a:latin typeface="Consolas" panose="020B0609020204030204" pitchFamily="49" charset="0"/>
                <a:ea typeface="+mn-ea"/>
                <a:cs typeface="Consolas" panose="020B0609020204030204" pitchFamily="49" charset="0"/>
              </a:rPr>
              <a:t>&amp;&amp;</a:t>
            </a:r>
            <a:r>
              <a:rPr lang="en-US" altLang="en-US" sz="2400" dirty="0">
                <a:solidFill>
                  <a:srgbClr val="000000"/>
                </a:solidFill>
                <a:latin typeface="Arial (Body)"/>
                <a:ea typeface="+mn-ea"/>
              </a:rPr>
              <a:t> </a:t>
            </a:r>
            <a:r>
              <a:rPr lang="en-US" altLang="en-US" sz="2400" dirty="0" smtClean="0">
                <a:solidFill>
                  <a:srgbClr val="000000"/>
                </a:solidFill>
                <a:latin typeface="Arial (Body)"/>
                <a:ea typeface="+mn-ea"/>
              </a:rPr>
              <a:t>operator</a:t>
            </a:r>
            <a:endParaRPr lang="en-US" altLang="en-US" sz="2400" dirty="0"/>
          </a:p>
        </p:txBody>
      </p:sp>
      <p:pic>
        <p:nvPicPr>
          <p:cNvPr id="12" name="Picture 11" descr="The code has 4 lines, as follows. Line 1. If left parenthesis temperature is less than 20 ampersand ampersand minutes is more than 12 right parenthesis. Line 2. Left brace. Line 3, indented. Message box dot show left parenthesis double quote The temperature is in the danger zone period double quote right parenthesis semicolon. Line 4.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92495"/>
            <a:ext cx="6084455" cy="935182"/>
          </a:xfrm>
          <a:prstGeom prst="rect">
            <a:avLst/>
          </a:prstGeom>
        </p:spPr>
      </p:pic>
      <p:sp>
        <p:nvSpPr>
          <p:cNvPr id="6" name="Content Placeholder 5"/>
          <p:cNvSpPr>
            <a:spLocks noGrp="1"/>
          </p:cNvSpPr>
          <p:nvPr>
            <p:ph sz="quarter" idx="14"/>
          </p:nvPr>
        </p:nvSpPr>
        <p:spPr>
          <a:xfrm>
            <a:off x="457200" y="3288167"/>
            <a:ext cx="8232775" cy="609600"/>
          </a:xfrm>
        </p:spPr>
        <p:txBody>
          <a:bodyPr/>
          <a:lstStyle/>
          <a:p>
            <a:r>
              <a:rPr lang="en-US" altLang="en-US" sz="2400" dirty="0">
                <a:solidFill>
                  <a:srgbClr val="000000"/>
                </a:solidFill>
                <a:latin typeface="Arial (Body)"/>
              </a:rPr>
              <a:t>The </a:t>
            </a:r>
            <a:r>
              <a:rPr lang="en-US" altLang="en-US" sz="2400" dirty="0">
                <a:solidFill>
                  <a:srgbClr val="000000"/>
                </a:solidFill>
                <a:latin typeface="Consolas" panose="020B0609020204030204" pitchFamily="49" charset="0"/>
                <a:cs typeface="Consolas" panose="020B0609020204030204" pitchFamily="49" charset="0"/>
              </a:rPr>
              <a:t>||</a:t>
            </a:r>
            <a:r>
              <a:rPr lang="en-US" altLang="en-US" sz="2400" dirty="0">
                <a:solidFill>
                  <a:srgbClr val="000000"/>
                </a:solidFill>
                <a:latin typeface="Arial (Body)"/>
              </a:rPr>
              <a:t> operator</a:t>
            </a:r>
            <a:endParaRPr lang="en-US" sz="2400" dirty="0"/>
          </a:p>
        </p:txBody>
      </p:sp>
      <p:pic>
        <p:nvPicPr>
          <p:cNvPr id="13" name="Picture 12" descr="The code has 4 lines, as follows. Line 1. If left parenthesis temperature is less than 20 vertical line vertical line temperature is more than 100 right parenthesis. Line 2. Left brace. Line 3, indented. Message box dot show left parenthesis double quote The temperature is in the danger zone period double quote right parenthesis semicolon. Line 4.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99" y="3888311"/>
            <a:ext cx="6084455" cy="946727"/>
          </a:xfrm>
          <a:prstGeom prst="rect">
            <a:avLst/>
          </a:prstGeom>
        </p:spPr>
      </p:pic>
      <p:sp>
        <p:nvSpPr>
          <p:cNvPr id="8" name="Content Placeholder 7"/>
          <p:cNvSpPr>
            <a:spLocks noGrp="1"/>
          </p:cNvSpPr>
          <p:nvPr>
            <p:ph sz="quarter" idx="16"/>
          </p:nvPr>
        </p:nvSpPr>
        <p:spPr>
          <a:xfrm>
            <a:off x="457200" y="4950051"/>
            <a:ext cx="8229600" cy="485131"/>
          </a:xfrm>
        </p:spPr>
        <p:txBody>
          <a:bodyPr/>
          <a:lstStyle/>
          <a:p>
            <a:r>
              <a:rPr lang="en-US" altLang="en-US" sz="2400" dirty="0"/>
              <a:t>The </a:t>
            </a:r>
            <a:r>
              <a:rPr lang="en-US" altLang="en-US" sz="2400" dirty="0">
                <a:latin typeface="Consolas" panose="020B0609020204030204" pitchFamily="49" charset="0"/>
                <a:cs typeface="Consolas" panose="020B0609020204030204" pitchFamily="49" charset="0"/>
              </a:rPr>
              <a:t>!</a:t>
            </a:r>
            <a:r>
              <a:rPr lang="en-US" altLang="en-US" sz="2400" dirty="0"/>
              <a:t> Operator</a:t>
            </a:r>
            <a:endParaRPr lang="en-US" sz="2400" dirty="0"/>
          </a:p>
        </p:txBody>
      </p:sp>
      <p:pic>
        <p:nvPicPr>
          <p:cNvPr id="11" name="Picture 10" descr="The code has 4 lines, as follows. Line 1. If left parenthesis exclamation point left parenthesis temperature is more than 100 right parenthesis right parenthesis. Line 2. Left brace. Line 3, indented. Message box dot show left parenthesis double quote The is below the maximum temperature period double quote right parenthesis semicolon. Line 4. Right br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99" y="5493238"/>
            <a:ext cx="5980545" cy="935182"/>
          </a:xfrm>
          <a:prstGeom prst="rect">
            <a:avLst/>
          </a:prstGeom>
        </p:spPr>
      </p:pic>
    </p:spTree>
    <p:extLst>
      <p:ext uri="{BB962C8B-B14F-4D97-AF65-F5344CB8AC3E}">
        <p14:creationId xmlns:p14="http://schemas.microsoft.com/office/powerpoint/2010/main" val="382080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4.5 bool Variables and Flags</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type="body" idx="1"/>
          </p:nvPr>
        </p:nvSpPr>
        <p:spPr>
          <a:xfrm>
            <a:off x="457200" y="1600200"/>
            <a:ext cx="8229600" cy="2746876"/>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You can store the values true or false in bool variables, which are commonly used as </a:t>
            </a:r>
            <a:r>
              <a:rPr lang="en-US" altLang="en-US" sz="2400" b="1" dirty="0">
                <a:solidFill>
                  <a:srgbClr val="000000"/>
                </a:solidFill>
                <a:latin typeface="Arial (Body)"/>
                <a:ea typeface="+mn-ea"/>
              </a:rPr>
              <a:t>flags</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 flag is a variable that signals when some condition exists in the program</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False – indicates the condition does not exist</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True – indicates the condition </a:t>
            </a:r>
            <a:r>
              <a:rPr lang="en-US" altLang="en-US" sz="2400" dirty="0" smtClean="0">
                <a:solidFill>
                  <a:srgbClr val="000000"/>
                </a:solidFill>
                <a:latin typeface="Arial (Body)"/>
              </a:rPr>
              <a:t>exists</a:t>
            </a:r>
            <a:endParaRPr lang="en-US" altLang="en-US" sz="2400" dirty="0">
              <a:solidFill>
                <a:srgbClr val="000000"/>
              </a:solidFill>
              <a:latin typeface="Arial (Body)"/>
            </a:endParaRPr>
          </a:p>
        </p:txBody>
      </p:sp>
      <p:pic>
        <p:nvPicPr>
          <p:cNvPr id="7" name="Picture 6" descr="The code has 8 lines, as follows. Line 1. If left parenthesis grand master right parenthesis. Line 2. Left brace. Line 3, indented. Power level plus equals 500 semicolon. Line 4. Right brace. Line 5. If left parenthesis exclamation point grand master right parenthesis. Line 6. Left brace. Line 7, indented. Power level equals 100 semicolon. Line 8.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64" y="4513036"/>
            <a:ext cx="1943100" cy="1663700"/>
          </a:xfrm>
          <a:prstGeom prst="rect">
            <a:avLst/>
          </a:prstGeom>
        </p:spPr>
      </p:pic>
    </p:spTree>
    <p:extLst>
      <p:ext uri="{BB962C8B-B14F-4D97-AF65-F5344CB8AC3E}">
        <p14:creationId xmlns:p14="http://schemas.microsoft.com/office/powerpoint/2010/main" val="91168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4.6 Comparing Strings</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1"/>
            <a:ext cx="8229600" cy="1277242"/>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You can use certain relational operators and methods to compare strings. For example,</a:t>
            </a:r>
          </a:p>
          <a:p>
            <a:pPr marL="741553" lvl="1" indent="-284353" fontAlgn="base">
              <a:spcAft>
                <a:spcPct val="0"/>
              </a:spcAft>
              <a:buFont typeface="Arial" panose="020B0604020202020204" pitchFamily="34" charset="0"/>
              <a:buChar char="–"/>
            </a:pPr>
            <a:r>
              <a:rPr lang="en-US" altLang="en-US" sz="2200" dirty="0">
                <a:solidFill>
                  <a:srgbClr val="000000"/>
                </a:solidFill>
                <a:latin typeface="Arial (Body)"/>
              </a:rPr>
              <a:t>The </a:t>
            </a:r>
            <a:r>
              <a:rPr lang="en-US" altLang="en-US" sz="2200" dirty="0">
                <a:solidFill>
                  <a:srgbClr val="000000"/>
                </a:solidFill>
                <a:latin typeface="Consolas" panose="020B0609020204030204" pitchFamily="49" charset="0"/>
                <a:cs typeface="Consolas" panose="020B0609020204030204" pitchFamily="49" charset="0"/>
              </a:rPr>
              <a:t>==</a:t>
            </a:r>
            <a:r>
              <a:rPr lang="en-US" altLang="en-US" sz="2200" dirty="0">
                <a:solidFill>
                  <a:srgbClr val="000000"/>
                </a:solidFill>
                <a:latin typeface="Arial (Body)"/>
              </a:rPr>
              <a:t> operator can compare two </a:t>
            </a:r>
            <a:r>
              <a:rPr lang="en-US" altLang="en-US" sz="2200" dirty="0" smtClean="0">
                <a:solidFill>
                  <a:srgbClr val="000000"/>
                </a:solidFill>
                <a:latin typeface="Arial (Body)"/>
              </a:rPr>
              <a:t>strings</a:t>
            </a:r>
            <a:endParaRPr lang="en-US" altLang="en-US" sz="2200" dirty="0">
              <a:solidFill>
                <a:srgbClr val="000000"/>
              </a:solidFill>
              <a:latin typeface="Arial (Body)"/>
            </a:endParaRPr>
          </a:p>
        </p:txBody>
      </p:sp>
      <p:pic>
        <p:nvPicPr>
          <p:cNvPr id="10" name="Picture 9" descr="The code has 3 lines, as follows. Line 1. String name 1 equals double quote mary double quote semicolon. Line 2. String name 2 equals double quote mark double quote semicolon. Line 3. If left parenthesis name 1 equals equals name 2 right parenthesis left brace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39" y="2997794"/>
            <a:ext cx="2527300" cy="749300"/>
          </a:xfrm>
          <a:prstGeom prst="rect">
            <a:avLst/>
          </a:prstGeom>
        </p:spPr>
      </p:pic>
      <p:sp>
        <p:nvSpPr>
          <p:cNvPr id="6" name="Content Placeholder 5"/>
          <p:cNvSpPr>
            <a:spLocks noGrp="1"/>
          </p:cNvSpPr>
          <p:nvPr>
            <p:ph sz="quarter" idx="14"/>
          </p:nvPr>
        </p:nvSpPr>
        <p:spPr>
          <a:xfrm>
            <a:off x="457200" y="3796168"/>
            <a:ext cx="8232775" cy="609600"/>
          </a:xfrm>
        </p:spPr>
        <p:txBody>
          <a:bodyPr/>
          <a:lstStyle/>
          <a:p>
            <a:pPr marL="741600" lvl="1" indent="-284400"/>
            <a:r>
              <a:rPr lang="en-US" altLang="en-US" sz="2200" dirty="0">
                <a:solidFill>
                  <a:srgbClr val="000000"/>
                </a:solidFill>
                <a:latin typeface="Arial (Body)"/>
              </a:rPr>
              <a:t>You can compare string variables with string literals, </a:t>
            </a:r>
            <a:r>
              <a:rPr lang="en-US" altLang="en-US" sz="2200" dirty="0" smtClean="0">
                <a:solidFill>
                  <a:srgbClr val="000000"/>
                </a:solidFill>
                <a:latin typeface="Arial (Body)"/>
              </a:rPr>
              <a:t>too</a:t>
            </a:r>
            <a:endParaRPr lang="en-US" altLang="en-US" sz="2200" dirty="0">
              <a:solidFill>
                <a:srgbClr val="000000"/>
              </a:solidFill>
              <a:latin typeface="Arial (Body)"/>
            </a:endParaRPr>
          </a:p>
        </p:txBody>
      </p:sp>
      <p:pic>
        <p:nvPicPr>
          <p:cNvPr id="11" name="Picture 10" descr="A line of code. If left parenthesis month exclamation point equals double quote October double quote right parenthesis left brace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139" y="4543483"/>
            <a:ext cx="3086100" cy="190500"/>
          </a:xfrm>
          <a:prstGeom prst="rect">
            <a:avLst/>
          </a:prstGeom>
        </p:spPr>
      </p:pic>
      <p:sp>
        <p:nvSpPr>
          <p:cNvPr id="8" name="Content Placeholder 7"/>
          <p:cNvSpPr>
            <a:spLocks noGrp="1"/>
          </p:cNvSpPr>
          <p:nvPr>
            <p:ph sz="quarter" idx="16"/>
          </p:nvPr>
        </p:nvSpPr>
        <p:spPr>
          <a:xfrm>
            <a:off x="457200" y="4921025"/>
            <a:ext cx="8229600" cy="439936"/>
          </a:xfrm>
        </p:spPr>
        <p:txBody>
          <a:bodyPr/>
          <a:lstStyle/>
          <a:p>
            <a:pPr marL="741600" lvl="1" indent="-284400"/>
            <a:r>
              <a:rPr lang="en-US" altLang="en-US" sz="2200" dirty="0">
                <a:solidFill>
                  <a:srgbClr val="000000"/>
                </a:solidFill>
                <a:latin typeface="Arial (Body)"/>
              </a:rPr>
              <a:t>The </a:t>
            </a:r>
            <a:r>
              <a:rPr lang="en-US" altLang="en-US" sz="2200" b="1" dirty="0">
                <a:solidFill>
                  <a:srgbClr val="000000"/>
                </a:solidFill>
                <a:latin typeface="Consolas" panose="020B0609020204030204" pitchFamily="49" charset="0"/>
                <a:cs typeface="Consolas" panose="020B0609020204030204" pitchFamily="49" charset="0"/>
              </a:rPr>
              <a:t>String.Compare</a:t>
            </a:r>
            <a:r>
              <a:rPr lang="en-US" altLang="en-US" sz="2200" dirty="0">
                <a:solidFill>
                  <a:srgbClr val="000000"/>
                </a:solidFill>
                <a:latin typeface="Arial (Body)"/>
              </a:rPr>
              <a:t> method can compare two </a:t>
            </a:r>
            <a:r>
              <a:rPr lang="en-US" altLang="en-US" sz="2200" dirty="0" smtClean="0">
                <a:solidFill>
                  <a:srgbClr val="000000"/>
                </a:solidFill>
                <a:latin typeface="Arial (Body)"/>
              </a:rPr>
              <a:t>strings</a:t>
            </a:r>
            <a:endParaRPr lang="en-US" altLang="en-US" sz="2200" dirty="0">
              <a:solidFill>
                <a:srgbClr val="000000"/>
              </a:solidFill>
              <a:latin typeface="Arial (Body)"/>
            </a:endParaRPr>
          </a:p>
        </p:txBody>
      </p:sp>
      <p:pic>
        <p:nvPicPr>
          <p:cNvPr id="12" name="Picture 11" descr="The code has 3 lines, as follows. Line 1. String name 1 equals double quote mary double quote semicolon. Line 2. String name 2 equals double quote mark double quote semicolon. Line 3. If left parenthesis string dot compare left parenthesis name 1 comma name 2 right parenthesis equals equals 0 right parenthesis left brace right br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139" y="5546911"/>
            <a:ext cx="4648200" cy="736600"/>
          </a:xfrm>
          <a:prstGeom prst="rect">
            <a:avLst/>
          </a:prstGeom>
        </p:spPr>
      </p:pic>
    </p:spTree>
    <p:extLst>
      <p:ext uri="{BB962C8B-B14F-4D97-AF65-F5344CB8AC3E}">
        <p14:creationId xmlns:p14="http://schemas.microsoft.com/office/powerpoint/2010/main" val="311005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4.7 Preventing Data Conversion Exception</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1"/>
            <a:ext cx="8229600" cy="2823820"/>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Exception should be prevented when possible</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The </a:t>
            </a:r>
            <a:r>
              <a:rPr lang="en-US" altLang="en-US" sz="2400" b="1" dirty="0">
                <a:solidFill>
                  <a:srgbClr val="000000"/>
                </a:solidFill>
                <a:latin typeface="Consolas" panose="020B0609020204030204" pitchFamily="49" charset="0"/>
                <a:ea typeface="+mn-ea"/>
                <a:cs typeface="Consolas" panose="020B0609020204030204" pitchFamily="49" charset="0"/>
              </a:rPr>
              <a:t>TryParse</a:t>
            </a:r>
            <a:r>
              <a:rPr lang="en-US" altLang="en-US" sz="2400" dirty="0">
                <a:solidFill>
                  <a:srgbClr val="000000"/>
                </a:solidFill>
                <a:latin typeface="Arial (Body)"/>
                <a:ea typeface="+mn-ea"/>
              </a:rPr>
              <a:t> methods can prevent exceptions caused by users entering invalid data</a:t>
            </a:r>
          </a:p>
          <a:p>
            <a:pPr marL="741553" lvl="1" indent="-284353"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cs typeface="Consolas" panose="020B0609020204030204" pitchFamily="49" charset="0"/>
              </a:rPr>
              <a:t>int.TryParse</a:t>
            </a:r>
          </a:p>
          <a:p>
            <a:pPr marL="741553" lvl="1" indent="-284353"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cs typeface="Consolas" panose="020B0609020204030204" pitchFamily="49" charset="0"/>
              </a:rPr>
              <a:t>doubel.TryParse</a:t>
            </a:r>
          </a:p>
          <a:p>
            <a:pPr marL="741553" lvl="1" indent="-284353" fontAlgn="base">
              <a:spcAft>
                <a:spcPct val="0"/>
              </a:spcAft>
              <a:buFont typeface="Arial" panose="020B0604020202020204" pitchFamily="34" charset="0"/>
              <a:buChar char="–"/>
            </a:pPr>
            <a:r>
              <a:rPr lang="en-US" altLang="en-US" sz="2400" dirty="0" smtClean="0">
                <a:solidFill>
                  <a:srgbClr val="000000"/>
                </a:solidFill>
                <a:latin typeface="Consolas" panose="020B0609020204030204" pitchFamily="49" charset="0"/>
                <a:cs typeface="Consolas" panose="020B0609020204030204" pitchFamily="49" charset="0"/>
              </a:rPr>
              <a:t>decimal.TryParse</a:t>
            </a:r>
            <a:endParaRPr lang="en-US" altLang="en-US" sz="2400" dirty="0">
              <a:solidFill>
                <a:srgbClr val="000000"/>
              </a:solidFill>
              <a:latin typeface="Consolas" panose="020B0609020204030204" pitchFamily="49" charset="0"/>
              <a:cs typeface="Consolas" panose="020B0609020204030204" pitchFamily="49" charset="0"/>
            </a:endParaRPr>
          </a:p>
        </p:txBody>
      </p:sp>
      <p:sp>
        <p:nvSpPr>
          <p:cNvPr id="8" name="Content Placeholder 7"/>
          <p:cNvSpPr>
            <a:spLocks noGrp="1"/>
          </p:cNvSpPr>
          <p:nvPr>
            <p:ph sz="quarter" idx="15"/>
          </p:nvPr>
        </p:nvSpPr>
        <p:spPr>
          <a:xfrm>
            <a:off x="457200" y="4273904"/>
            <a:ext cx="8229600" cy="550863"/>
          </a:xfrm>
        </p:spPr>
        <p:txBody>
          <a:bodyPr/>
          <a:lstStyle/>
          <a:p>
            <a:r>
              <a:rPr lang="en-US" altLang="en-US" sz="2400" dirty="0">
                <a:latin typeface="+mn-lt"/>
              </a:rPr>
              <a:t>The generic syntax is</a:t>
            </a:r>
            <a:r>
              <a:rPr lang="en-US" altLang="en-US" sz="2400" dirty="0" smtClean="0">
                <a:latin typeface="+mn-lt"/>
              </a:rPr>
              <a:t>:</a:t>
            </a:r>
            <a:endParaRPr lang="en-US" altLang="en-US" sz="2400" dirty="0">
              <a:latin typeface="+mn-lt"/>
            </a:endParaRPr>
          </a:p>
        </p:txBody>
      </p:sp>
      <p:pic>
        <p:nvPicPr>
          <p:cNvPr id="5" name="Picture 4" descr="A line of code. I n t dot try parse left parenthesis string comma out target variable right parenthe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28" y="4990194"/>
            <a:ext cx="4978400" cy="215900"/>
          </a:xfrm>
          <a:prstGeom prst="rect">
            <a:avLst/>
          </a:prstGeom>
        </p:spPr>
      </p:pic>
      <p:sp>
        <p:nvSpPr>
          <p:cNvPr id="10" name="Content Placeholder 9"/>
          <p:cNvSpPr>
            <a:spLocks noGrp="1"/>
          </p:cNvSpPr>
          <p:nvPr>
            <p:ph sz="quarter" idx="17"/>
          </p:nvPr>
        </p:nvSpPr>
        <p:spPr>
          <a:xfrm>
            <a:off x="457200" y="5370287"/>
            <a:ext cx="8229600" cy="856342"/>
          </a:xfrm>
        </p:spPr>
        <p:txBody>
          <a:bodyPr/>
          <a:lstStyle/>
          <a:p>
            <a:r>
              <a:rPr lang="en-US" altLang="en-US" sz="2400" dirty="0">
                <a:latin typeface="+mn-lt"/>
              </a:rPr>
              <a:t>The </a:t>
            </a:r>
            <a:r>
              <a:rPr lang="en-US" altLang="en-US" sz="2400" b="1" dirty="0">
                <a:latin typeface="Consolas" panose="020B0609020204030204" pitchFamily="49" charset="0"/>
                <a:cs typeface="Consolas" panose="020B0609020204030204" pitchFamily="49" charset="0"/>
              </a:rPr>
              <a:t>out</a:t>
            </a:r>
            <a:r>
              <a:rPr lang="en-US" altLang="en-US" sz="2400" dirty="0">
                <a:latin typeface="+mn-lt"/>
              </a:rPr>
              <a:t> keyword is required; it specifies that the </a:t>
            </a:r>
            <a:r>
              <a:rPr lang="en-US" altLang="en-US" sz="2400" b="1" dirty="0">
                <a:latin typeface="Consolas" panose="020B0609020204030204" pitchFamily="49" charset="0"/>
                <a:cs typeface="Consolas" panose="020B0609020204030204" pitchFamily="49" charset="0"/>
              </a:rPr>
              <a:t>targetVariable</a:t>
            </a:r>
            <a:r>
              <a:rPr lang="en-US" altLang="en-US" sz="2400" dirty="0">
                <a:latin typeface="+mn-lt"/>
              </a:rPr>
              <a:t> is an output </a:t>
            </a:r>
            <a:r>
              <a:rPr lang="en-US" altLang="en-US" sz="2400" dirty="0" smtClean="0">
                <a:latin typeface="+mn-lt"/>
              </a:rPr>
              <a:t>variable</a:t>
            </a:r>
            <a:endParaRPr lang="en-US" altLang="en-US" sz="2400" dirty="0">
              <a:latin typeface="+mn-lt"/>
            </a:endParaRPr>
          </a:p>
        </p:txBody>
      </p:sp>
    </p:spTree>
    <p:extLst>
      <p:ext uri="{BB962C8B-B14F-4D97-AF65-F5344CB8AC3E}">
        <p14:creationId xmlns:p14="http://schemas.microsoft.com/office/powerpoint/2010/main" val="355052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Samples of TryParse Methods</a:t>
            </a:r>
            <a:endParaRPr lang="en-US" altLang="en-US" dirty="0">
              <a:latin typeface="Times New Roman" panose="02020603050405020304" pitchFamily="18" charset="0"/>
              <a:ea typeface="+mj-ea"/>
              <a:cs typeface="Arial"/>
            </a:endParaRPr>
          </a:p>
        </p:txBody>
      </p:sp>
      <p:pic>
        <p:nvPicPr>
          <p:cNvPr id="6" name="Picture 5" descr="The code has 14 lines, as follows. Line 1. Forward slash forward slash i n t dot try parse. Line 2. i n t number semicolon. Line 3. if left parenthesis i n t dot try parse left parenthesis input text box dot text comma out number right parenthesis right parenthesis. Line 4. Ellipsis. Line 5. Blank. Line 6. Forward slash forward slash double dot try parse. Line 7. double number semicolon. Line 8. if left parenthesis double dot try parse left parenthesis input text box dot text comma out number right parenthesis right parenthesis. Line 9. Ellipsis. Line 10. Blank. Line 11. Forward slash forward slash decimal dot try parse. Line 12. decimal number semicolon. Line 13. if left parenthesis decimal dot try parse left parenthesis input text box dot text comma out number right parenthesis right parenthesis. Line 14. Ellip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81" y="1773238"/>
            <a:ext cx="6250710" cy="4366305"/>
          </a:xfrm>
          <a:prstGeom prst="rect">
            <a:avLst/>
          </a:prstGeom>
        </p:spPr>
      </p:pic>
    </p:spTree>
    <p:extLst>
      <p:ext uri="{BB962C8B-B14F-4D97-AF65-F5344CB8AC3E}">
        <p14:creationId xmlns:p14="http://schemas.microsoft.com/office/powerpoint/2010/main" val="2433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t>Topics </a:t>
            </a:r>
            <a:r>
              <a:rPr lang="en-US" altLang="en-US" sz="2000" b="0" dirty="0" smtClean="0"/>
              <a:t>(1 of 2)</a:t>
            </a:r>
            <a:endParaRPr lang="en-US" altLang="en-US" sz="2000" b="0"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spAutoFit/>
          </a:bodyPr>
          <a:lstStyle/>
          <a:p>
            <a:pPr marL="0" lvl="0" indent="0" fontAlgn="base">
              <a:spcAft>
                <a:spcPct val="0"/>
              </a:spcAft>
              <a:buNone/>
            </a:pPr>
            <a:r>
              <a:rPr lang="en-US" altLang="en-US" sz="2400" b="1" dirty="0">
                <a:solidFill>
                  <a:schemeClr val="tx2"/>
                </a:solidFill>
                <a:latin typeface="Arial (Body)"/>
                <a:ea typeface="+mn-ea"/>
              </a:rPr>
              <a:t>4.1</a:t>
            </a:r>
            <a:r>
              <a:rPr lang="en-US" altLang="en-US" sz="2400" dirty="0">
                <a:solidFill>
                  <a:srgbClr val="000000"/>
                </a:solidFill>
                <a:latin typeface="Arial (Body)"/>
                <a:ea typeface="+mn-ea"/>
              </a:rPr>
              <a:t> Decision Structures and the if Statement</a:t>
            </a:r>
          </a:p>
          <a:p>
            <a:pPr marL="0" lvl="0" indent="0" fontAlgn="base">
              <a:spcAft>
                <a:spcPct val="0"/>
              </a:spcAft>
              <a:buNone/>
            </a:pPr>
            <a:r>
              <a:rPr lang="en-US" altLang="en-US" sz="2400" b="1" dirty="0">
                <a:solidFill>
                  <a:schemeClr val="tx2"/>
                </a:solidFill>
                <a:latin typeface="Arial (Body)"/>
                <a:ea typeface="+mn-ea"/>
              </a:rPr>
              <a:t>4.2</a:t>
            </a:r>
            <a:r>
              <a:rPr lang="en-US" altLang="en-US" sz="2400" dirty="0">
                <a:solidFill>
                  <a:srgbClr val="000000"/>
                </a:solidFill>
                <a:latin typeface="Arial (Body)"/>
                <a:ea typeface="+mn-ea"/>
              </a:rPr>
              <a:t> The if-else Statement</a:t>
            </a:r>
          </a:p>
          <a:p>
            <a:pPr marL="0" lvl="0" indent="0" fontAlgn="base">
              <a:spcAft>
                <a:spcPct val="0"/>
              </a:spcAft>
              <a:buNone/>
            </a:pPr>
            <a:r>
              <a:rPr lang="en-US" altLang="en-US" sz="2400" b="1" dirty="0">
                <a:solidFill>
                  <a:schemeClr val="tx2"/>
                </a:solidFill>
                <a:latin typeface="Arial (Body)"/>
                <a:ea typeface="+mn-ea"/>
              </a:rPr>
              <a:t>4.3</a:t>
            </a:r>
            <a:r>
              <a:rPr lang="en-US" altLang="en-US" sz="2400" dirty="0">
                <a:solidFill>
                  <a:srgbClr val="000000"/>
                </a:solidFill>
                <a:latin typeface="Arial (Body)"/>
                <a:ea typeface="+mn-ea"/>
              </a:rPr>
              <a:t> Nested Decision Structures</a:t>
            </a:r>
          </a:p>
          <a:p>
            <a:pPr marL="0" lvl="0" indent="0" fontAlgn="base">
              <a:spcAft>
                <a:spcPct val="0"/>
              </a:spcAft>
              <a:buNone/>
            </a:pPr>
            <a:r>
              <a:rPr lang="en-US" altLang="en-US" sz="2400" b="1" dirty="0">
                <a:solidFill>
                  <a:schemeClr val="tx2"/>
                </a:solidFill>
                <a:latin typeface="Arial (Body)"/>
                <a:ea typeface="+mn-ea"/>
              </a:rPr>
              <a:t>4.4</a:t>
            </a:r>
            <a:r>
              <a:rPr lang="en-US" altLang="en-US" sz="2400" dirty="0">
                <a:solidFill>
                  <a:srgbClr val="000000"/>
                </a:solidFill>
                <a:latin typeface="Arial (Body)"/>
                <a:ea typeface="+mn-ea"/>
              </a:rPr>
              <a:t> Logical Operators</a:t>
            </a:r>
          </a:p>
          <a:p>
            <a:pPr marL="0" lvl="0" indent="0" fontAlgn="base">
              <a:spcAft>
                <a:spcPct val="0"/>
              </a:spcAft>
              <a:buNone/>
            </a:pPr>
            <a:r>
              <a:rPr lang="en-US" altLang="en-US" sz="2400" b="1" dirty="0">
                <a:solidFill>
                  <a:schemeClr val="tx2"/>
                </a:solidFill>
                <a:latin typeface="Arial (Body)"/>
                <a:ea typeface="+mn-ea"/>
              </a:rPr>
              <a:t>4.5</a:t>
            </a:r>
            <a:r>
              <a:rPr lang="en-US" altLang="en-US" sz="2400" dirty="0">
                <a:solidFill>
                  <a:srgbClr val="000000"/>
                </a:solidFill>
                <a:latin typeface="Arial (Body)"/>
                <a:ea typeface="+mn-ea"/>
              </a:rPr>
              <a:t> bool Variables and Flags</a:t>
            </a:r>
          </a:p>
          <a:p>
            <a:pPr marL="0" lvl="0" indent="0" fontAlgn="base">
              <a:spcAft>
                <a:spcPct val="0"/>
              </a:spcAft>
              <a:buNone/>
            </a:pPr>
            <a:r>
              <a:rPr lang="en-US" altLang="en-US" sz="2400" b="1" dirty="0">
                <a:solidFill>
                  <a:schemeClr val="tx2"/>
                </a:solidFill>
                <a:latin typeface="Arial (Body)"/>
                <a:ea typeface="+mn-ea"/>
              </a:rPr>
              <a:t>4.6</a:t>
            </a:r>
            <a:r>
              <a:rPr lang="en-US" altLang="en-US" sz="2400" dirty="0">
                <a:solidFill>
                  <a:srgbClr val="000000"/>
                </a:solidFill>
                <a:latin typeface="Arial (Body)"/>
                <a:ea typeface="+mn-ea"/>
              </a:rPr>
              <a:t> Comparing </a:t>
            </a:r>
            <a:r>
              <a:rPr lang="en-US" altLang="en-US" sz="2400" dirty="0" smtClean="0">
                <a:solidFill>
                  <a:srgbClr val="000000"/>
                </a:solidFill>
                <a:latin typeface="Arial (Body)"/>
                <a:ea typeface="+mn-ea"/>
              </a:rPr>
              <a:t>Strings</a:t>
            </a:r>
          </a:p>
        </p:txBody>
      </p:sp>
    </p:spTree>
    <p:extLst>
      <p:ext uri="{BB962C8B-B14F-4D97-AF65-F5344CB8AC3E}">
        <p14:creationId xmlns:p14="http://schemas.microsoft.com/office/powerpoint/2010/main" val="325706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4.8 Input Validation</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3039263"/>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b="1" dirty="0">
                <a:solidFill>
                  <a:srgbClr val="000000"/>
                </a:solidFill>
                <a:latin typeface="Arial (Body)"/>
                <a:ea typeface="+mn-ea"/>
              </a:rPr>
              <a:t>Input validation </a:t>
            </a:r>
            <a:r>
              <a:rPr lang="en-US" altLang="en-US" sz="2400" dirty="0">
                <a:solidFill>
                  <a:srgbClr val="000000"/>
                </a:solidFill>
                <a:latin typeface="Arial (Body)"/>
                <a:ea typeface="+mn-ea"/>
              </a:rPr>
              <a:t>is the process of inspecting data that has been entered into a program to make sure it is valid before it is used</a:t>
            </a:r>
          </a:p>
          <a:p>
            <a:pPr marL="255651" lvl="0" indent="-255651"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ea typeface="+mn-ea"/>
                <a:cs typeface="Consolas" panose="020B0609020204030204" pitchFamily="49" charset="0"/>
              </a:rPr>
              <a:t>TryParse</a:t>
            </a:r>
            <a:r>
              <a:rPr lang="en-US" altLang="en-US" sz="2400" dirty="0">
                <a:solidFill>
                  <a:srgbClr val="000000"/>
                </a:solidFill>
                <a:latin typeface="Arial (Body)"/>
                <a:ea typeface="+mn-ea"/>
              </a:rPr>
              <a:t> methods check if the user enters the data, but it does not check the integrity of the data. For example,</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In a payroll program we might validate the number of hours worked</a:t>
            </a:r>
            <a:r>
              <a:rPr lang="en-US" altLang="en-US" sz="2400" dirty="0" smtClean="0">
                <a:solidFill>
                  <a:srgbClr val="000000"/>
                </a:solidFill>
                <a:latin typeface="Arial (Body)"/>
              </a:rPr>
              <a:t>.</a:t>
            </a:r>
            <a:endParaRPr lang="en-US" altLang="en-US" sz="2400" dirty="0">
              <a:solidFill>
                <a:srgbClr val="000000"/>
              </a:solidFill>
              <a:latin typeface="Arial (Body)"/>
            </a:endParaRPr>
          </a:p>
        </p:txBody>
      </p:sp>
      <p:pic>
        <p:nvPicPr>
          <p:cNvPr id="7" name="Picture 6" descr="A line of code. If left parenthesis hours is more than 0 ampersand ampersand hours is less than or equal to 168 right parenthesis left brace right brace else left brace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4643092"/>
            <a:ext cx="4749800" cy="190500"/>
          </a:xfrm>
          <a:prstGeom prst="rect">
            <a:avLst/>
          </a:prstGeom>
        </p:spPr>
      </p:pic>
      <p:sp>
        <p:nvSpPr>
          <p:cNvPr id="5" name="Text Placeholder 4"/>
          <p:cNvSpPr>
            <a:spLocks noGrp="1"/>
          </p:cNvSpPr>
          <p:nvPr>
            <p:ph type="body" idx="2"/>
          </p:nvPr>
        </p:nvSpPr>
        <p:spPr>
          <a:xfrm>
            <a:off x="457200" y="4883488"/>
            <a:ext cx="8229600" cy="886506"/>
          </a:xfrm>
        </p:spPr>
        <p:txBody>
          <a:bodyPr/>
          <a:lstStyle/>
          <a:p>
            <a:pPr marL="741600" lvl="1" indent="-284400"/>
            <a:r>
              <a:rPr lang="en-US" altLang="en-US" sz="2400" dirty="0">
                <a:solidFill>
                  <a:srgbClr val="000000"/>
                </a:solidFill>
                <a:latin typeface="Arial (Body)"/>
              </a:rPr>
              <a:t>In a program that gets test scores, we can limits its data to an integer range of 0 through 100</a:t>
            </a:r>
            <a:r>
              <a:rPr lang="en-US" altLang="en-US" sz="2400" dirty="0" smtClean="0">
                <a:solidFill>
                  <a:srgbClr val="000000"/>
                </a:solidFill>
                <a:latin typeface="Arial (Body)"/>
              </a:rPr>
              <a:t>.</a:t>
            </a:r>
            <a:endParaRPr lang="en-US" altLang="en-US" sz="2400" dirty="0">
              <a:solidFill>
                <a:srgbClr val="000000"/>
              </a:solidFill>
              <a:latin typeface="Arial (Body)"/>
            </a:endParaRPr>
          </a:p>
        </p:txBody>
      </p:sp>
      <p:pic>
        <p:nvPicPr>
          <p:cNvPr id="8" name="Picture 7" descr="A line of code. If left parenthesis test score is more than or equal to 0 ampersand ampersand test score is less than or equal to 100 right parenthesis left brace right brace else left brace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5926935"/>
            <a:ext cx="5638800" cy="190500"/>
          </a:xfrm>
          <a:prstGeom prst="rect">
            <a:avLst/>
          </a:prstGeom>
        </p:spPr>
      </p:pic>
    </p:spTree>
    <p:extLst>
      <p:ext uri="{BB962C8B-B14F-4D97-AF65-F5344CB8AC3E}">
        <p14:creationId xmlns:p14="http://schemas.microsoft.com/office/powerpoint/2010/main" val="211778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4.9 Radio Buttons and Check Boxes</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idx="1"/>
          </p:nvPr>
        </p:nvSpPr>
        <p:spPr>
          <a:xfrm>
            <a:off x="457200" y="1600200"/>
            <a:ext cx="8229600" cy="2669931"/>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b="1" dirty="0">
                <a:solidFill>
                  <a:srgbClr val="000000"/>
                </a:solidFill>
                <a:latin typeface="Arial (Body)"/>
                <a:ea typeface="+mn-ea"/>
              </a:rPr>
              <a:t>Radio buttons </a:t>
            </a:r>
            <a:r>
              <a:rPr lang="en-US" altLang="en-US" sz="2400" dirty="0">
                <a:solidFill>
                  <a:srgbClr val="000000"/>
                </a:solidFill>
                <a:latin typeface="Arial (Body)"/>
                <a:ea typeface="+mn-ea"/>
              </a:rPr>
              <a:t>allow users to select one choice from several possible choices</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Clicking on a radio button, the program automatically deselects any others. This is known as mutually exclusive selection</a:t>
            </a:r>
          </a:p>
          <a:p>
            <a:pPr marL="255651" lvl="0" indent="-255651" fontAlgn="base">
              <a:spcAft>
                <a:spcPct val="0"/>
              </a:spcAft>
              <a:buFont typeface="Arial" panose="020B0604020202020204" pitchFamily="34" charset="0"/>
              <a:buChar char="•"/>
            </a:pPr>
            <a:r>
              <a:rPr lang="en-US" altLang="en-US" sz="2400" b="1" dirty="0">
                <a:solidFill>
                  <a:srgbClr val="000000"/>
                </a:solidFill>
                <a:latin typeface="Arial (Body)"/>
                <a:ea typeface="+mn-ea"/>
              </a:rPr>
              <a:t>Check boxes </a:t>
            </a:r>
            <a:r>
              <a:rPr lang="en-US" altLang="en-US" sz="2400" dirty="0">
                <a:solidFill>
                  <a:srgbClr val="000000"/>
                </a:solidFill>
                <a:latin typeface="Arial (Body)"/>
                <a:ea typeface="+mn-ea"/>
              </a:rPr>
              <a:t>allows users to select multiple options</a:t>
            </a:r>
          </a:p>
        </p:txBody>
      </p:sp>
      <p:pic>
        <p:nvPicPr>
          <p:cNvPr id="7" name="Picture 3" descr="A radio button example dialog box has 1 section, select your favorite sport. The radio button options are as follows. Football, basketball, baseball. Football is selected. There is an O K button at the bottom of the dialog box."/>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8357" y="4469182"/>
            <a:ext cx="2675659" cy="17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check box example dialog box has 1 section, select your pizza toppings. The check box options are as follows. Pepperoni, cheese, anchovies. Cheese is selected. There is an O K button at the bottom of the dialog box."/>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3608" y="4529795"/>
            <a:ext cx="2329295" cy="162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26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Radiobutton Control</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The </a:t>
            </a:r>
            <a:r>
              <a:rPr lang="en-US" altLang="en-US" sz="2400" dirty="0" smtClean="0">
                <a:solidFill>
                  <a:srgbClr val="000000"/>
                </a:solidFill>
                <a:latin typeface="Arial (Body)"/>
                <a:ea typeface="+mn-ea"/>
              </a:rPr>
              <a:t>.N</a:t>
            </a:r>
            <a:r>
              <a:rPr lang="en-US" altLang="en-US" sz="100" dirty="0" smtClean="0">
                <a:solidFill>
                  <a:srgbClr val="000000"/>
                </a:solidFill>
                <a:latin typeface="Arial (Body)"/>
                <a:ea typeface="+mn-ea"/>
              </a:rPr>
              <a:t> </a:t>
            </a:r>
            <a:r>
              <a:rPr lang="en-US" altLang="en-US" sz="2400" dirty="0" smtClean="0">
                <a:solidFill>
                  <a:srgbClr val="000000"/>
                </a:solidFill>
                <a:latin typeface="Arial (Body)"/>
                <a:ea typeface="+mn-ea"/>
              </a:rPr>
              <a:t>E</a:t>
            </a:r>
            <a:r>
              <a:rPr lang="en-US" altLang="en-US" sz="100" dirty="0" smtClean="0">
                <a:solidFill>
                  <a:srgbClr val="000000"/>
                </a:solidFill>
                <a:latin typeface="Arial (Body)"/>
                <a:ea typeface="+mn-ea"/>
              </a:rPr>
              <a:t> </a:t>
            </a:r>
            <a:r>
              <a:rPr lang="en-US" altLang="en-US" sz="2400" dirty="0" smtClean="0">
                <a:solidFill>
                  <a:srgbClr val="000000"/>
                </a:solidFill>
                <a:latin typeface="Arial (Body)"/>
                <a:ea typeface="+mn-ea"/>
              </a:rPr>
              <a:t>T Framework </a:t>
            </a:r>
            <a:r>
              <a:rPr lang="en-US" altLang="en-US" sz="2400" dirty="0">
                <a:solidFill>
                  <a:srgbClr val="000000"/>
                </a:solidFill>
                <a:latin typeface="Arial (Body)"/>
                <a:ea typeface="+mn-ea"/>
              </a:rPr>
              <a:t>provides the RadioButton Control for you to create a group of radio buttons</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Common properties are:</a:t>
            </a:r>
          </a:p>
          <a:p>
            <a:pPr marL="741553" lvl="1" indent="-284353" fontAlgn="base">
              <a:spcAft>
                <a:spcPct val="0"/>
              </a:spcAft>
              <a:buFont typeface="Arial" panose="020B0604020202020204" pitchFamily="34" charset="0"/>
              <a:buChar char="–"/>
            </a:pPr>
            <a:r>
              <a:rPr lang="en-US" altLang="en-US" sz="2400" b="1" dirty="0">
                <a:solidFill>
                  <a:srgbClr val="000000"/>
                </a:solidFill>
                <a:latin typeface="Arial (Body)"/>
              </a:rPr>
              <a:t>Text</a:t>
            </a:r>
            <a:r>
              <a:rPr lang="en-US" altLang="en-US" sz="2400" dirty="0">
                <a:solidFill>
                  <a:srgbClr val="000000"/>
                </a:solidFill>
                <a:latin typeface="Arial (Body)"/>
              </a:rPr>
              <a:t>: holds the text that is displayed next to the radio button</a:t>
            </a:r>
          </a:p>
          <a:p>
            <a:pPr marL="741553" lvl="1" indent="-284353" fontAlgn="base">
              <a:spcAft>
                <a:spcPct val="0"/>
              </a:spcAft>
              <a:buFont typeface="Arial" panose="020B0604020202020204" pitchFamily="34" charset="0"/>
              <a:buChar char="–"/>
            </a:pPr>
            <a:r>
              <a:rPr lang="en-US" altLang="en-US" sz="2400" b="1" dirty="0">
                <a:solidFill>
                  <a:srgbClr val="000000"/>
                </a:solidFill>
                <a:latin typeface="Arial (Body)"/>
              </a:rPr>
              <a:t>Checked</a:t>
            </a:r>
            <a:r>
              <a:rPr lang="en-US" altLang="en-US" sz="2400" dirty="0">
                <a:solidFill>
                  <a:srgbClr val="000000"/>
                </a:solidFill>
                <a:latin typeface="Arial (Body)"/>
              </a:rPr>
              <a:t>: a Boolean property that determines whether the control is selected or deselected</a:t>
            </a:r>
          </a:p>
        </p:txBody>
      </p:sp>
    </p:spTree>
    <p:extLst>
      <p:ext uri="{BB962C8B-B14F-4D97-AF65-F5344CB8AC3E}">
        <p14:creationId xmlns:p14="http://schemas.microsoft.com/office/powerpoint/2010/main" val="329257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Working with Radio Buttons in Code</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In code, use a decision structure to determine whether a RadioButton is selected. For example</a:t>
            </a:r>
            <a:r>
              <a:rPr lang="en-US" altLang="en-US" sz="2400" dirty="0" smtClean="0">
                <a:solidFill>
                  <a:srgbClr val="000000"/>
                </a:solidFill>
                <a:latin typeface="Arial (Body)"/>
                <a:ea typeface="+mn-ea"/>
              </a:rPr>
              <a:t>,</a:t>
            </a:r>
            <a:endParaRPr lang="en-US" altLang="en-US" sz="2400" dirty="0">
              <a:solidFill>
                <a:srgbClr val="000000"/>
              </a:solidFill>
              <a:latin typeface="Arial (Body)"/>
              <a:ea typeface="+mn-ea"/>
            </a:endParaRPr>
          </a:p>
        </p:txBody>
      </p:sp>
      <p:pic>
        <p:nvPicPr>
          <p:cNvPr id="6" name="Picture 5" descr="A line of code. If left parenthesis choice radio button dot checked right parenthesis left brace right brace else left brace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718709"/>
            <a:ext cx="5969000" cy="241300"/>
          </a:xfrm>
          <a:prstGeom prst="rect">
            <a:avLst/>
          </a:prstGeom>
        </p:spPr>
      </p:pic>
      <p:sp>
        <p:nvSpPr>
          <p:cNvPr id="5" name="Text Placeholder 4"/>
          <p:cNvSpPr>
            <a:spLocks noGrp="1"/>
          </p:cNvSpPr>
          <p:nvPr>
            <p:ph type="body" idx="2"/>
          </p:nvPr>
        </p:nvSpPr>
        <p:spPr>
          <a:xfrm>
            <a:off x="457200" y="3048003"/>
            <a:ext cx="8229600" cy="899886"/>
          </a:xfrm>
        </p:spPr>
        <p:txBody>
          <a:bodyPr/>
          <a:lstStyle/>
          <a:p>
            <a:pPr lvl="0"/>
            <a:r>
              <a:rPr lang="en-US" altLang="en-US" sz="2400" dirty="0">
                <a:solidFill>
                  <a:srgbClr val="000000"/>
                </a:solidFill>
                <a:latin typeface="Arial (Body)"/>
              </a:rPr>
              <a:t>You do not need to use the == operator, although the following is equivalent to the </a:t>
            </a:r>
            <a:r>
              <a:rPr lang="en-US" altLang="en-US" sz="2400" dirty="0" smtClean="0">
                <a:solidFill>
                  <a:srgbClr val="000000"/>
                </a:solidFill>
                <a:latin typeface="Arial (Body)"/>
              </a:rPr>
              <a:t>above</a:t>
            </a:r>
            <a:endParaRPr lang="en-US" altLang="en-US" sz="2400" dirty="0">
              <a:solidFill>
                <a:srgbClr val="000000"/>
              </a:solidFill>
              <a:latin typeface="Arial (Body)"/>
            </a:endParaRPr>
          </a:p>
        </p:txBody>
      </p:sp>
      <p:pic>
        <p:nvPicPr>
          <p:cNvPr id="7" name="Picture 6" descr="A line of code. If left parenthesis choice radio button dot checked equals equals true right parenthesis left brace right brace else left brace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204840"/>
            <a:ext cx="7086600" cy="241300"/>
          </a:xfrm>
          <a:prstGeom prst="rect">
            <a:avLst/>
          </a:prstGeom>
        </p:spPr>
      </p:pic>
    </p:spTree>
    <p:extLst>
      <p:ext uri="{BB962C8B-B14F-4D97-AF65-F5344CB8AC3E}">
        <p14:creationId xmlns:p14="http://schemas.microsoft.com/office/powerpoint/2010/main" val="402391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Checkbox Control</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4416563"/>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The </a:t>
            </a:r>
            <a:r>
              <a:rPr lang="en-US" altLang="en-US" sz="2400" dirty="0" smtClean="0">
                <a:solidFill>
                  <a:srgbClr val="000000"/>
                </a:solidFill>
                <a:latin typeface="Arial (Body)"/>
                <a:ea typeface="+mn-ea"/>
              </a:rPr>
              <a:t>.NET Framework </a:t>
            </a:r>
            <a:r>
              <a:rPr lang="en-US" altLang="en-US" sz="2400" dirty="0">
                <a:solidFill>
                  <a:srgbClr val="000000"/>
                </a:solidFill>
                <a:latin typeface="Arial (Body)"/>
                <a:ea typeface="+mn-ea"/>
              </a:rPr>
              <a:t>provide the CheckBox Control for you to give the user an option, such as true/false or yes/no</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Common properties are:</a:t>
            </a:r>
          </a:p>
          <a:p>
            <a:pPr marL="741553" lvl="1" indent="-284353" fontAlgn="base">
              <a:spcAft>
                <a:spcPct val="0"/>
              </a:spcAft>
              <a:buFont typeface="Arial" panose="020B0604020202020204" pitchFamily="34" charset="0"/>
              <a:buChar char="–"/>
            </a:pPr>
            <a:r>
              <a:rPr lang="en-US" altLang="en-US" sz="2400" b="1" dirty="0">
                <a:solidFill>
                  <a:srgbClr val="000000"/>
                </a:solidFill>
                <a:latin typeface="Arial (Body)"/>
              </a:rPr>
              <a:t>Text</a:t>
            </a:r>
            <a:r>
              <a:rPr lang="en-US" altLang="en-US" sz="2400" dirty="0">
                <a:solidFill>
                  <a:srgbClr val="000000"/>
                </a:solidFill>
                <a:latin typeface="Arial (Body)"/>
              </a:rPr>
              <a:t>: holds the text that is displayed next to the radio button</a:t>
            </a:r>
          </a:p>
          <a:p>
            <a:pPr marL="741553" lvl="1" indent="-284353" fontAlgn="base">
              <a:spcAft>
                <a:spcPct val="0"/>
              </a:spcAft>
              <a:buFont typeface="Arial" panose="020B0604020202020204" pitchFamily="34" charset="0"/>
              <a:buChar char="–"/>
            </a:pPr>
            <a:r>
              <a:rPr lang="en-US" altLang="en-US" sz="2400" b="1" dirty="0">
                <a:solidFill>
                  <a:srgbClr val="000000"/>
                </a:solidFill>
                <a:latin typeface="Arial (Body)"/>
              </a:rPr>
              <a:t>Checked</a:t>
            </a:r>
            <a:r>
              <a:rPr lang="en-US" altLang="en-US" sz="2400" dirty="0">
                <a:solidFill>
                  <a:srgbClr val="000000"/>
                </a:solidFill>
                <a:latin typeface="Arial (Body)"/>
              </a:rPr>
              <a:t>: a Boolean property that determines whether the control is selected or deselected</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In code, use a decision structure to determine whether a CheckBox is selected. For example</a:t>
            </a:r>
            <a:r>
              <a:rPr lang="en-US" altLang="en-US" sz="2400" dirty="0" smtClean="0">
                <a:solidFill>
                  <a:srgbClr val="000000"/>
                </a:solidFill>
                <a:latin typeface="Arial (Body)"/>
                <a:ea typeface="+mn-ea"/>
              </a:rPr>
              <a:t>,</a:t>
            </a:r>
            <a:endParaRPr lang="en-US" altLang="en-US" sz="2400" dirty="0">
              <a:solidFill>
                <a:srgbClr val="000000"/>
              </a:solidFill>
              <a:latin typeface="Arial (Body)"/>
              <a:ea typeface="+mn-ea"/>
            </a:endParaRPr>
          </a:p>
        </p:txBody>
      </p:sp>
      <p:pic>
        <p:nvPicPr>
          <p:cNvPr id="5" name="Picture 4" descr="A line of code. If left parenthesis option 1 check box dot checked right parenthesis left brace right brace else left brace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178" y="6102612"/>
            <a:ext cx="5118100" cy="215900"/>
          </a:xfrm>
          <a:prstGeom prst="rect">
            <a:avLst/>
          </a:prstGeom>
        </p:spPr>
      </p:pic>
    </p:spTree>
    <p:extLst>
      <p:ext uri="{BB962C8B-B14F-4D97-AF65-F5344CB8AC3E}">
        <p14:creationId xmlns:p14="http://schemas.microsoft.com/office/powerpoint/2010/main" val="1912404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The CheckedChanged Event</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Anything a RadioButton or a CheckBox control's Checked property changes, a CheckedChanged event is raised</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You can create a CheckedChanged event handler and write codes to respond to the event</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Double click the control in the Designer to create an empty CheckedChanged event handler similar to</a:t>
            </a:r>
            <a:r>
              <a:rPr lang="en-US" altLang="en-US" sz="2400" dirty="0" smtClean="0">
                <a:solidFill>
                  <a:srgbClr val="000000"/>
                </a:solidFill>
                <a:latin typeface="Arial (Body)"/>
                <a:ea typeface="+mn-ea"/>
              </a:rPr>
              <a:t>:</a:t>
            </a:r>
            <a:endParaRPr lang="en-US" altLang="en-US" sz="2400" dirty="0">
              <a:solidFill>
                <a:srgbClr val="000000"/>
              </a:solidFill>
              <a:latin typeface="Arial (Body)"/>
            </a:endParaRPr>
          </a:p>
        </p:txBody>
      </p:sp>
      <p:pic>
        <p:nvPicPr>
          <p:cNvPr id="5" name="Picture 4" descr="The code has 3 lines, as follows. Line 1. Private void yellow radio button underscore checked changed left parenthesis object sender comma event a r g s e right parenthesis. Line 2. Left brace. Line 3.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28" y="5042429"/>
            <a:ext cx="7162800" cy="673100"/>
          </a:xfrm>
          <a:prstGeom prst="rect">
            <a:avLst/>
          </a:prstGeom>
        </p:spPr>
      </p:pic>
    </p:spTree>
    <p:extLst>
      <p:ext uri="{BB962C8B-B14F-4D97-AF65-F5344CB8AC3E}">
        <p14:creationId xmlns:p14="http://schemas.microsoft.com/office/powerpoint/2010/main" val="56228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4.10 The </a:t>
            </a:r>
            <a:r>
              <a:rPr lang="en-US" altLang="en-US" dirty="0" smtClean="0">
                <a:latin typeface="Consolas" panose="020B0609020204030204" pitchFamily="49" charset="0"/>
                <a:ea typeface="+mj-ea"/>
                <a:cs typeface="Consolas" panose="020B0609020204030204" pitchFamily="49" charset="0"/>
              </a:rPr>
              <a:t>switch</a:t>
            </a:r>
            <a:r>
              <a:rPr lang="en-US" altLang="en-US" dirty="0" smtClean="0">
                <a:latin typeface="Times New Roman" panose="02020603050405020304" pitchFamily="18" charset="0"/>
                <a:ea typeface="+mj-ea"/>
                <a:cs typeface="Arial"/>
              </a:rPr>
              <a:t> Statement</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The </a:t>
            </a:r>
            <a:r>
              <a:rPr lang="en-US" altLang="en-US" sz="2400" b="1" dirty="0">
                <a:solidFill>
                  <a:srgbClr val="000000"/>
                </a:solidFill>
                <a:latin typeface="Consolas" panose="020B0609020204030204" pitchFamily="49" charset="0"/>
                <a:ea typeface="+mn-ea"/>
                <a:cs typeface="Consolas" panose="020B0609020204030204" pitchFamily="49" charset="0"/>
              </a:rPr>
              <a:t>switch</a:t>
            </a:r>
            <a:r>
              <a:rPr lang="en-US" altLang="en-US" sz="2400" dirty="0">
                <a:solidFill>
                  <a:srgbClr val="000000"/>
                </a:solidFill>
                <a:latin typeface="Arial (Body)"/>
                <a:ea typeface="+mn-ea"/>
              </a:rPr>
              <a:t> statement lets the value of a variable or an expression determine which path of execution the program will take</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It is a multiple-alternative decision structure</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It can be used as an alternative to an </a:t>
            </a:r>
            <a:r>
              <a:rPr lang="en-US" altLang="en-US" sz="2400" dirty="0">
                <a:solidFill>
                  <a:srgbClr val="000000"/>
                </a:solidFill>
                <a:latin typeface="Consolas" panose="020B0609020204030204" pitchFamily="49" charset="0"/>
                <a:ea typeface="+mn-ea"/>
                <a:cs typeface="Consolas" panose="020B0609020204030204" pitchFamily="49" charset="0"/>
              </a:rPr>
              <a:t>if</a:t>
            </a:r>
            <a:r>
              <a:rPr lang="en-US" altLang="en-US" sz="2400" i="1" dirty="0">
                <a:solidFill>
                  <a:srgbClr val="000000"/>
                </a:solidFill>
                <a:latin typeface="Consolas" panose="020B0609020204030204" pitchFamily="49" charset="0"/>
                <a:ea typeface="+mn-ea"/>
                <a:cs typeface="Consolas" panose="020B0609020204030204" pitchFamily="49" charset="0"/>
              </a:rPr>
              <a:t>-</a:t>
            </a:r>
            <a:r>
              <a:rPr lang="en-US" altLang="en-US" sz="2400" dirty="0">
                <a:solidFill>
                  <a:srgbClr val="000000"/>
                </a:solidFill>
                <a:latin typeface="Consolas" panose="020B0609020204030204" pitchFamily="49" charset="0"/>
                <a:ea typeface="+mn-ea"/>
                <a:cs typeface="Consolas" panose="020B0609020204030204" pitchFamily="49" charset="0"/>
              </a:rPr>
              <a:t>else</a:t>
            </a:r>
            <a:r>
              <a:rPr lang="en-US" altLang="en-US" sz="2400" i="1" dirty="0">
                <a:solidFill>
                  <a:srgbClr val="000000"/>
                </a:solidFill>
                <a:latin typeface="Consolas" panose="020B0609020204030204" pitchFamily="49" charset="0"/>
                <a:ea typeface="+mn-ea"/>
                <a:cs typeface="Consolas" panose="020B0609020204030204" pitchFamily="49" charset="0"/>
              </a:rPr>
              <a:t>-</a:t>
            </a:r>
            <a:r>
              <a:rPr lang="en-US" altLang="en-US" sz="2400" dirty="0">
                <a:solidFill>
                  <a:srgbClr val="000000"/>
                </a:solidFill>
                <a:latin typeface="Consolas" panose="020B0609020204030204" pitchFamily="49" charset="0"/>
                <a:ea typeface="+mn-ea"/>
                <a:cs typeface="Consolas" panose="020B0609020204030204" pitchFamily="49" charset="0"/>
              </a:rPr>
              <a:t>if</a:t>
            </a:r>
            <a:r>
              <a:rPr lang="en-US" altLang="en-US" sz="2400" dirty="0">
                <a:solidFill>
                  <a:srgbClr val="000000"/>
                </a:solidFill>
                <a:latin typeface="Arial (Body)"/>
                <a:ea typeface="+mn-ea"/>
              </a:rPr>
              <a:t> statement that tests the same variable or expression for several different </a:t>
            </a:r>
            <a:r>
              <a:rPr lang="en-US" altLang="en-US" sz="2400" dirty="0" smtClean="0">
                <a:solidFill>
                  <a:srgbClr val="000000"/>
                </a:solidFill>
                <a:latin typeface="Arial (Body)"/>
                <a:ea typeface="+mn-ea"/>
              </a:rPr>
              <a:t>values</a:t>
            </a:r>
            <a:endParaRPr lang="en-US" altLang="en-US" sz="2400" dirty="0">
              <a:solidFill>
                <a:srgbClr val="000000"/>
              </a:solidFill>
              <a:latin typeface="Arial (Body)"/>
              <a:ea typeface="+mn-ea"/>
            </a:endParaRPr>
          </a:p>
        </p:txBody>
      </p:sp>
    </p:spTree>
    <p:extLst>
      <p:ext uri="{BB962C8B-B14F-4D97-AF65-F5344CB8AC3E}">
        <p14:creationId xmlns:p14="http://schemas.microsoft.com/office/powerpoint/2010/main" val="273618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Generic Format of the </a:t>
            </a:r>
            <a:r>
              <a:rPr lang="en-US" altLang="en-US" dirty="0" smtClean="0">
                <a:latin typeface="Consolas" panose="020B0609020204030204" pitchFamily="49" charset="0"/>
                <a:ea typeface="+mj-ea"/>
                <a:cs typeface="Consolas" panose="020B0609020204030204" pitchFamily="49" charset="0"/>
              </a:rPr>
              <a:t>switch</a:t>
            </a:r>
            <a:r>
              <a:rPr lang="en-US" altLang="en-US" dirty="0" smtClean="0">
                <a:latin typeface="Times New Roman" panose="02020603050405020304" pitchFamily="18" charset="0"/>
                <a:ea typeface="+mj-ea"/>
                <a:cs typeface="Arial"/>
              </a:rPr>
              <a:t> Statement</a:t>
            </a:r>
            <a:endParaRPr lang="en-US" altLang="en-US" dirty="0">
              <a:latin typeface="Times New Roman" panose="02020603050405020304" pitchFamily="18" charset="0"/>
              <a:ea typeface="+mj-ea"/>
              <a:cs typeface="Arial"/>
            </a:endParaRPr>
          </a:p>
        </p:txBody>
      </p:sp>
      <p:sp>
        <p:nvSpPr>
          <p:cNvPr id="4" name="Content Placeholder 3"/>
          <p:cNvSpPr>
            <a:spLocks noGrp="1"/>
          </p:cNvSpPr>
          <p:nvPr>
            <p:ph type="body" idx="1"/>
          </p:nvPr>
        </p:nvSpPr>
        <p:spPr>
          <a:xfrm>
            <a:off x="457200" y="1600200"/>
            <a:ext cx="5561463" cy="4632007"/>
          </a:xfrm>
        </p:spPr>
        <p:txBody>
          <a:bodyPr wrap="square" lIns="91425" tIns="91425" rIns="91425" bIns="91425">
            <a:spAutoFit/>
          </a:bodyPr>
          <a:lstStyle/>
          <a:p>
            <a:pPr marL="255651" lvl="0" indent="-255651" fontAlgn="base">
              <a:spcAft>
                <a:spcPct val="0"/>
              </a:spcAft>
              <a:buFont typeface="Arial" panose="020B0604020202020204" pitchFamily="34" charset="0"/>
            </a:pPr>
            <a:r>
              <a:rPr lang="en-US" altLang="en-US" sz="2400" kern="1200" dirty="0">
                <a:solidFill>
                  <a:srgbClr val="000000"/>
                </a:solidFill>
                <a:latin typeface="Arial (Body)"/>
                <a:ea typeface="+mn-ea"/>
                <a:cs typeface="Arial" panose="020B0604020202020204" pitchFamily="34" charset="0"/>
              </a:rPr>
              <a:t>The </a:t>
            </a:r>
            <a:r>
              <a:rPr lang="en-US" altLang="en-US" sz="2400" b="1" kern="1200" dirty="0">
                <a:solidFill>
                  <a:srgbClr val="000000"/>
                </a:solidFill>
                <a:latin typeface="Consolas" panose="020B0609020204030204" pitchFamily="49" charset="0"/>
                <a:ea typeface="+mn-ea"/>
                <a:cs typeface="Consolas" panose="020B0609020204030204" pitchFamily="49" charset="0"/>
              </a:rPr>
              <a:t>testExpression</a:t>
            </a:r>
            <a:r>
              <a:rPr lang="en-US" altLang="en-US" sz="2400" kern="1200" dirty="0">
                <a:solidFill>
                  <a:srgbClr val="000000"/>
                </a:solidFill>
                <a:latin typeface="Arial (Body)"/>
                <a:ea typeface="+mn-ea"/>
                <a:cs typeface="Arial" panose="020B0604020202020204" pitchFamily="34" charset="0"/>
              </a:rPr>
              <a:t> is a variable or an expression that given an integer, string, or bool value. Yet, it cannot be a floating-point or decimal value.</a:t>
            </a:r>
          </a:p>
          <a:p>
            <a:pPr marL="255651" lvl="0" indent="-255651" fontAlgn="base">
              <a:spcAft>
                <a:spcPct val="0"/>
              </a:spcAft>
              <a:buFont typeface="Arial" panose="020B0604020202020204" pitchFamily="34" charset="0"/>
            </a:pPr>
            <a:r>
              <a:rPr lang="en-US" altLang="en-US" sz="2400" kern="1200" dirty="0">
                <a:solidFill>
                  <a:srgbClr val="000000"/>
                </a:solidFill>
                <a:latin typeface="Arial (Body)"/>
                <a:ea typeface="+mn-ea"/>
                <a:cs typeface="Arial" panose="020B0604020202020204" pitchFamily="34" charset="0"/>
              </a:rPr>
              <a:t>Each </a:t>
            </a:r>
            <a:r>
              <a:rPr lang="en-US" altLang="en-US" sz="2400" kern="1200" dirty="0">
                <a:solidFill>
                  <a:srgbClr val="000000"/>
                </a:solidFill>
                <a:latin typeface="Consolas" panose="020B0609020204030204" pitchFamily="49" charset="0"/>
                <a:ea typeface="+mn-ea"/>
                <a:cs typeface="Consolas" panose="020B0609020204030204" pitchFamily="49" charset="0"/>
              </a:rPr>
              <a:t>case</a:t>
            </a:r>
            <a:r>
              <a:rPr lang="en-US" altLang="en-US" sz="2400" kern="1200" dirty="0">
                <a:solidFill>
                  <a:srgbClr val="000000"/>
                </a:solidFill>
                <a:latin typeface="Arial (Body)"/>
                <a:ea typeface="+mn-ea"/>
                <a:cs typeface="Arial" panose="020B0604020202020204" pitchFamily="34" charset="0"/>
              </a:rPr>
              <a:t> is an individual subsection containing one or more statements, followed by a </a:t>
            </a:r>
            <a:r>
              <a:rPr lang="en-US" altLang="en-US" sz="2400" kern="1200" dirty="0">
                <a:solidFill>
                  <a:srgbClr val="000000"/>
                </a:solidFill>
                <a:latin typeface="Consolas" panose="020B0609020204030204" pitchFamily="49" charset="0"/>
                <a:ea typeface="+mn-ea"/>
                <a:cs typeface="Consolas" panose="020B0609020204030204" pitchFamily="49" charset="0"/>
              </a:rPr>
              <a:t>break</a:t>
            </a:r>
            <a:r>
              <a:rPr lang="en-US" altLang="en-US" sz="2400" kern="1200" dirty="0">
                <a:solidFill>
                  <a:srgbClr val="000000"/>
                </a:solidFill>
                <a:latin typeface="Arial (Body)"/>
                <a:ea typeface="+mn-ea"/>
                <a:cs typeface="Arial" panose="020B0604020202020204" pitchFamily="34" charset="0"/>
              </a:rPr>
              <a:t> statement</a:t>
            </a:r>
          </a:p>
          <a:p>
            <a:pPr marL="255651" lvl="0" indent="-255651" fontAlgn="base">
              <a:spcAft>
                <a:spcPct val="0"/>
              </a:spcAft>
              <a:buFont typeface="Arial" panose="020B0604020202020204" pitchFamily="34" charset="0"/>
            </a:pPr>
            <a:r>
              <a:rPr lang="en-US" altLang="en-US" sz="2400" kern="1200" dirty="0">
                <a:solidFill>
                  <a:srgbClr val="000000"/>
                </a:solidFill>
                <a:latin typeface="Arial (Body)"/>
                <a:ea typeface="+mn-ea"/>
                <a:cs typeface="Arial" panose="020B0604020202020204" pitchFamily="34" charset="0"/>
              </a:rPr>
              <a:t>The </a:t>
            </a:r>
            <a:r>
              <a:rPr lang="en-US" altLang="en-US" sz="2400" kern="1200" dirty="0">
                <a:solidFill>
                  <a:srgbClr val="000000"/>
                </a:solidFill>
                <a:latin typeface="Consolas" panose="020B0609020204030204" pitchFamily="49" charset="0"/>
                <a:ea typeface="+mn-ea"/>
                <a:cs typeface="Consolas" panose="020B0609020204030204" pitchFamily="49" charset="0"/>
              </a:rPr>
              <a:t>default</a:t>
            </a:r>
            <a:r>
              <a:rPr lang="en-US" altLang="en-US" sz="2400" kern="1200" dirty="0">
                <a:solidFill>
                  <a:srgbClr val="000000"/>
                </a:solidFill>
                <a:latin typeface="Arial (Body)"/>
                <a:ea typeface="+mn-ea"/>
                <a:cs typeface="Arial" panose="020B0604020202020204" pitchFamily="34" charset="0"/>
              </a:rPr>
              <a:t> section is optional and is designed for a situation that the </a:t>
            </a:r>
            <a:r>
              <a:rPr lang="en-US" altLang="en-US" sz="2400" b="1" kern="1200" dirty="0">
                <a:solidFill>
                  <a:srgbClr val="000000"/>
                </a:solidFill>
                <a:latin typeface="Consolas" panose="020B0609020204030204" pitchFamily="49" charset="0"/>
                <a:ea typeface="+mn-ea"/>
                <a:cs typeface="Consolas" panose="020B0609020204030204" pitchFamily="49" charset="0"/>
              </a:rPr>
              <a:t>testExpression</a:t>
            </a:r>
            <a:r>
              <a:rPr lang="en-US" altLang="en-US" sz="2400" kern="1200" dirty="0">
                <a:solidFill>
                  <a:srgbClr val="000000"/>
                </a:solidFill>
                <a:latin typeface="Arial (Body)"/>
                <a:ea typeface="+mn-ea"/>
                <a:cs typeface="Arial" panose="020B0604020202020204" pitchFamily="34" charset="0"/>
              </a:rPr>
              <a:t> will not match with any of the </a:t>
            </a:r>
            <a:r>
              <a:rPr lang="en-US" altLang="en-US" sz="2400" kern="1200" dirty="0" smtClean="0">
                <a:solidFill>
                  <a:srgbClr val="000000"/>
                </a:solidFill>
                <a:latin typeface="Consolas" panose="020B0609020204030204" pitchFamily="49" charset="0"/>
                <a:ea typeface="+mn-ea"/>
                <a:cs typeface="Consolas" panose="020B0609020204030204" pitchFamily="49" charset="0"/>
              </a:rPr>
              <a:t>case</a:t>
            </a:r>
            <a:endParaRPr lang="en-US" altLang="en-US" sz="2400" kern="1200" dirty="0">
              <a:solidFill>
                <a:srgbClr val="000000"/>
              </a:solidFill>
              <a:latin typeface="Consolas" panose="020B0609020204030204" pitchFamily="49" charset="0"/>
              <a:ea typeface="+mn-ea"/>
              <a:cs typeface="Consolas" panose="020B0609020204030204" pitchFamily="49" charset="0"/>
            </a:endParaRPr>
          </a:p>
        </p:txBody>
      </p:sp>
      <p:pic>
        <p:nvPicPr>
          <p:cNvPr id="3" name="Picture 2" descr="The code has 16 lines as follows. Line 1. Switch left parenthesis test expression right parenthesis. Line 2. Left brace. Line 3, indented. Case value underscore 1 colon. Line 4, indented twice. Statements semicolon. Line 5, indented twice. Break semicolon. Line 6, indented. Case value underscore 2 colon. Line 7, indented twice. Statements semicolon. Line 8, indented twice. Break semicolon. Line 9. Ellipsis. Line 10, indented. Case value underscore n colon. Line 11, indented twice. Statements semicolon. Line 12, indented twice. Break semicolon. Line 13, indented. Default colon. Line 14, indented twice. Statements semicolon. Line 15, indented twice. Break semicolon. Line 16. Right brace."/>
          <p:cNvPicPr>
            <a:picLocks noChangeAspect="1"/>
          </p:cNvPicPr>
          <p:nvPr/>
        </p:nvPicPr>
        <p:blipFill>
          <a:blip r:embed="rId2"/>
          <a:stretch>
            <a:fillRect/>
          </a:stretch>
        </p:blipFill>
        <p:spPr>
          <a:xfrm>
            <a:off x="6252377" y="1709527"/>
            <a:ext cx="2434423" cy="4189965"/>
          </a:xfrm>
          <a:prstGeom prst="rect">
            <a:avLst/>
          </a:prstGeom>
        </p:spPr>
      </p:pic>
    </p:spTree>
    <p:extLst>
      <p:ext uri="{BB962C8B-B14F-4D97-AF65-F5344CB8AC3E}">
        <p14:creationId xmlns:p14="http://schemas.microsoft.com/office/powerpoint/2010/main" val="227863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Sample </a:t>
            </a:r>
            <a:r>
              <a:rPr lang="en-US" altLang="en-US" dirty="0" smtClean="0">
                <a:latin typeface="Consolas" panose="020B0609020204030204" pitchFamily="49" charset="0"/>
                <a:ea typeface="+mj-ea"/>
                <a:cs typeface="Consolas" panose="020B0609020204030204" pitchFamily="49" charset="0"/>
              </a:rPr>
              <a:t>switch</a:t>
            </a:r>
            <a:r>
              <a:rPr lang="en-US" altLang="en-US" dirty="0" smtClean="0">
                <a:latin typeface="Times New Roman" panose="02020603050405020304" pitchFamily="18" charset="0"/>
                <a:ea typeface="+mj-ea"/>
                <a:cs typeface="Arial"/>
              </a:rPr>
              <a:t> Statement</a:t>
            </a:r>
            <a:endParaRPr lang="en-US" altLang="en-US" dirty="0">
              <a:latin typeface="Times New Roman" panose="02020603050405020304" pitchFamily="18" charset="0"/>
              <a:ea typeface="+mj-ea"/>
              <a:cs typeface="Arial"/>
            </a:endParaRPr>
          </a:p>
        </p:txBody>
      </p:sp>
      <p:pic>
        <p:nvPicPr>
          <p:cNvPr id="28" name="Picture 27" descr="The code has 18 lines as follows. Line 1. Switch left parenthesis month right parenthesis. Line 2. Left brace. Line 3, indented. Case 1 colon. Line 4, indented. Message box dot show left parenthesis double quote January double quote right parenthesis semicolon. Line 5, indented. Break semicolon. Line 6. Blank. Line 7, indented. Case 2 colon. Line 8, indented. Message box dot show left parenthesis double quote February double quote right parenthesis semicolon. Line 9, indented. Break semicolon. Line 10. Blank. Line 11, indented. Case 3 colon. Line 12, indented. Message box dot show left parenthesis double quote March double quote right parenthesis semicolon. Line 13, indented. Break semicolon. Line 14. Blank. Line 15. Default colon. Line 16. Message box dot show left parenthesis double quote error colon invalid month double quote right parenthesis semicolon. Line 17. Break semicolon. Line 18.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8" y="1773238"/>
            <a:ext cx="3175000" cy="4279900"/>
          </a:xfrm>
          <a:prstGeom prst="rect">
            <a:avLst/>
          </a:prstGeom>
        </p:spPr>
      </p:pic>
      <p:pic>
        <p:nvPicPr>
          <p:cNvPr id="26" name="Picture 25" descr="In a flowchart, a path proceeds to a, month, block. From the month block, the path splits to 4 statement blocks. The first block, labeled 1, reads, display double quote January double quote. The second block, labeled 2, reads, display double quote February double quote. The third block, labeled 3, reads, display double quote march double quote. The fourth block, labeled, default, reads, display double quote error, invalid month double quote. Paths from each block converge and the path proc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917" y="1773238"/>
            <a:ext cx="4967883" cy="2803657"/>
          </a:xfrm>
          <a:prstGeom prst="rect">
            <a:avLst/>
          </a:prstGeom>
        </p:spPr>
      </p:pic>
    </p:spTree>
    <p:extLst>
      <p:ext uri="{BB962C8B-B14F-4D97-AF65-F5344CB8AC3E}">
        <p14:creationId xmlns:p14="http://schemas.microsoft.com/office/powerpoint/2010/main" val="316433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4.11 Introduction to List Boxes</a:t>
            </a:r>
            <a:endParaRPr lang="en-US" altLang="en-US" dirty="0">
              <a:latin typeface="Times New Roman" panose="02020603050405020304" pitchFamily="18" charset="0"/>
              <a:ea typeface="+mj-ea"/>
              <a:cs typeface="Arial"/>
            </a:endParaRPr>
          </a:p>
        </p:txBody>
      </p:sp>
      <p:sp>
        <p:nvSpPr>
          <p:cNvPr id="3" name="Text Placeholder 2"/>
          <p:cNvSpPr>
            <a:spLocks noGrp="1"/>
          </p:cNvSpPr>
          <p:nvPr>
            <p:ph idx="1"/>
          </p:nvPr>
        </p:nvSpPr>
        <p:spPr>
          <a:xfrm>
            <a:off x="457200" y="1600200"/>
            <a:ext cx="8229600" cy="1207993"/>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1800" dirty="0">
                <a:solidFill>
                  <a:srgbClr val="000000"/>
                </a:solidFill>
                <a:latin typeface="Arial (Body)"/>
                <a:ea typeface="+mn-ea"/>
              </a:rPr>
              <a:t>A list box displays a list of items and allow the user to select an item from the list</a:t>
            </a:r>
          </a:p>
          <a:p>
            <a:pPr marL="255651" lvl="0" indent="-255651" fontAlgn="base">
              <a:spcAft>
                <a:spcPct val="0"/>
              </a:spcAft>
              <a:buFont typeface="Arial" panose="020B0604020202020204" pitchFamily="34" charset="0"/>
              <a:buChar char="•"/>
            </a:pPr>
            <a:r>
              <a:rPr lang="en-US" altLang="en-US" sz="1800" dirty="0" smtClean="0">
                <a:solidFill>
                  <a:srgbClr val="000000"/>
                </a:solidFill>
                <a:latin typeface="Arial (Body)"/>
                <a:ea typeface="+mn-ea"/>
              </a:rPr>
              <a:t>In</a:t>
            </a:r>
            <a:endParaRPr lang="en-US" altLang="en-US" sz="1800" dirty="0">
              <a:solidFill>
                <a:srgbClr val="000000"/>
              </a:solidFill>
              <a:latin typeface="Arial (Body)"/>
            </a:endParaRPr>
          </a:p>
        </p:txBody>
      </p:sp>
      <p:graphicFrame>
        <p:nvGraphicFramePr>
          <p:cNvPr id="7" name="Object 6" descr="c sharp"/>
          <p:cNvGraphicFramePr>
            <a:graphicFrameLocks noChangeAspect="1"/>
          </p:cNvGraphicFramePr>
          <p:nvPr>
            <p:extLst>
              <p:ext uri="{D42A27DB-BD31-4B8C-83A1-F6EECF244321}">
                <p14:modId xmlns:p14="http://schemas.microsoft.com/office/powerpoint/2010/main" val="2474489511"/>
              </p:ext>
            </p:extLst>
          </p:nvPr>
        </p:nvGraphicFramePr>
        <p:xfrm>
          <a:off x="1029181" y="2462232"/>
          <a:ext cx="409069" cy="278912"/>
        </p:xfrm>
        <a:graphic>
          <a:graphicData uri="http://schemas.openxmlformats.org/presentationml/2006/ole">
            <mc:AlternateContent xmlns:mc="http://schemas.openxmlformats.org/markup-compatibility/2006">
              <mc:Choice xmlns:v="urn:schemas-microsoft-com:vml" Requires="v">
                <p:oleObj spid="_x0000_s6209"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29181" y="2462232"/>
                        <a:ext cx="409069" cy="278912"/>
                      </a:xfrm>
                      <a:prstGeom prst="rect">
                        <a:avLst/>
                      </a:prstGeom>
                    </p:spPr>
                  </p:pic>
                </p:oleObj>
              </mc:Fallback>
            </mc:AlternateContent>
          </a:graphicData>
        </a:graphic>
      </p:graphicFrame>
      <p:sp>
        <p:nvSpPr>
          <p:cNvPr id="5" name="Text Placeholder 4"/>
          <p:cNvSpPr>
            <a:spLocks noGrp="1"/>
          </p:cNvSpPr>
          <p:nvPr>
            <p:ph idx="13"/>
          </p:nvPr>
        </p:nvSpPr>
        <p:spPr>
          <a:xfrm>
            <a:off x="457200" y="2341202"/>
            <a:ext cx="8229600" cy="2804089"/>
          </a:xfrm>
        </p:spPr>
        <p:txBody>
          <a:bodyPr/>
          <a:lstStyle/>
          <a:p>
            <a:pPr marL="0" lvl="0" indent="957263" fontAlgn="base">
              <a:spcAft>
                <a:spcPct val="0"/>
              </a:spcAft>
              <a:buNone/>
            </a:pPr>
            <a:r>
              <a:rPr lang="en-US" altLang="en-US" sz="1800" dirty="0">
                <a:solidFill>
                  <a:srgbClr val="000000"/>
                </a:solidFill>
                <a:latin typeface="Arial (Body)"/>
              </a:rPr>
              <a:t>you can use the </a:t>
            </a:r>
            <a:r>
              <a:rPr lang="en-US" altLang="en-US" sz="1800" b="1" dirty="0">
                <a:solidFill>
                  <a:srgbClr val="000000"/>
                </a:solidFill>
                <a:latin typeface="Arial (Body)"/>
              </a:rPr>
              <a:t>ListBox</a:t>
            </a:r>
            <a:r>
              <a:rPr lang="en-US" altLang="en-US" sz="1800" dirty="0">
                <a:solidFill>
                  <a:srgbClr val="000000"/>
                </a:solidFill>
                <a:latin typeface="Arial (Body)"/>
              </a:rPr>
              <a:t> control to create a list box</a:t>
            </a:r>
          </a:p>
          <a:p>
            <a:pPr marL="255651" lvl="0" indent="-255651" fontAlgn="base">
              <a:spcAft>
                <a:spcPct val="0"/>
              </a:spcAft>
              <a:buFont typeface="Arial" panose="020B0604020202020204" pitchFamily="34" charset="0"/>
              <a:buChar char="•"/>
            </a:pPr>
            <a:r>
              <a:rPr lang="en-US" altLang="en-US" sz="1800" dirty="0">
                <a:solidFill>
                  <a:srgbClr val="000000"/>
                </a:solidFill>
                <a:latin typeface="Arial (Body)"/>
              </a:rPr>
              <a:t>Commonly used properties are:</a:t>
            </a:r>
          </a:p>
          <a:p>
            <a:pPr marL="741553" lvl="1" indent="-284353" fontAlgn="base">
              <a:spcAft>
                <a:spcPct val="0"/>
              </a:spcAft>
              <a:buFont typeface="Arial" panose="020B0604020202020204" pitchFamily="34" charset="0"/>
              <a:buChar char="–"/>
            </a:pPr>
            <a:r>
              <a:rPr lang="en-US" altLang="en-US" sz="1800" b="1" dirty="0">
                <a:solidFill>
                  <a:srgbClr val="000000"/>
                </a:solidFill>
                <a:latin typeface="Arial (Body)"/>
              </a:rPr>
              <a:t>Text:</a:t>
            </a:r>
            <a:r>
              <a:rPr lang="en-US" altLang="en-US" sz="1800" dirty="0">
                <a:solidFill>
                  <a:srgbClr val="000000"/>
                </a:solidFill>
                <a:latin typeface="Arial (Body)"/>
              </a:rPr>
              <a:t> Gets or searches for the text of the currently selected item in the ListBox</a:t>
            </a:r>
          </a:p>
          <a:p>
            <a:pPr marL="741553" lvl="1" indent="-284353" fontAlgn="base">
              <a:spcAft>
                <a:spcPct val="0"/>
              </a:spcAft>
              <a:buFont typeface="Arial" panose="020B0604020202020204" pitchFamily="34" charset="0"/>
              <a:buChar char="–"/>
            </a:pPr>
            <a:r>
              <a:rPr lang="en-US" altLang="en-US" sz="1800" b="1" dirty="0">
                <a:solidFill>
                  <a:srgbClr val="000000"/>
                </a:solidFill>
                <a:latin typeface="Arial (Body)"/>
              </a:rPr>
              <a:t>Items</a:t>
            </a:r>
            <a:r>
              <a:rPr lang="en-US" altLang="en-US" sz="1800" dirty="0">
                <a:solidFill>
                  <a:srgbClr val="000000"/>
                </a:solidFill>
                <a:latin typeface="Arial (Body)"/>
              </a:rPr>
              <a:t>: Gets the items of the ListBox</a:t>
            </a:r>
          </a:p>
          <a:p>
            <a:pPr marL="741553" lvl="1" indent="-284353" fontAlgn="base">
              <a:spcAft>
                <a:spcPct val="0"/>
              </a:spcAft>
              <a:buFont typeface="Arial" panose="020B0604020202020204" pitchFamily="34" charset="0"/>
              <a:buChar char="–"/>
            </a:pPr>
            <a:r>
              <a:rPr lang="en-US" altLang="en-US" sz="1800" b="1" dirty="0">
                <a:solidFill>
                  <a:srgbClr val="000000"/>
                </a:solidFill>
                <a:latin typeface="Arial (Body)"/>
              </a:rPr>
              <a:t>SelectedItem</a:t>
            </a:r>
            <a:r>
              <a:rPr lang="en-US" altLang="en-US" sz="1800" dirty="0">
                <a:solidFill>
                  <a:srgbClr val="000000"/>
                </a:solidFill>
                <a:latin typeface="Arial (Body)"/>
              </a:rPr>
              <a:t>: Gets or sets the currently selected item in the ListBox. When the user selects an item, the item is stored in this property. You can use the following to get the selected item from a list box</a:t>
            </a:r>
            <a:r>
              <a:rPr lang="en-US" altLang="en-US" sz="1800" dirty="0" smtClean="0">
                <a:solidFill>
                  <a:srgbClr val="000000"/>
                </a:solidFill>
                <a:latin typeface="Arial (Body)"/>
              </a:rPr>
              <a:t>:</a:t>
            </a:r>
            <a:endParaRPr lang="en-US" altLang="en-US" sz="1800" dirty="0">
              <a:solidFill>
                <a:srgbClr val="000000"/>
              </a:solidFill>
              <a:latin typeface="Arial (Body)"/>
            </a:endParaRPr>
          </a:p>
        </p:txBody>
      </p:sp>
      <p:pic>
        <p:nvPicPr>
          <p:cNvPr id="6" name="Picture 5" descr="A line of code. Selected fruit equals fruit list box dot selected item dot to string left parenthesis right parenthesis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765" y="5256827"/>
            <a:ext cx="5854700" cy="190500"/>
          </a:xfrm>
          <a:prstGeom prst="rect">
            <a:avLst/>
          </a:prstGeom>
        </p:spPr>
      </p:pic>
      <p:sp>
        <p:nvSpPr>
          <p:cNvPr id="4" name="Content Placeholder 3"/>
          <p:cNvSpPr>
            <a:spLocks noGrp="1"/>
          </p:cNvSpPr>
          <p:nvPr>
            <p:ph idx="14"/>
          </p:nvPr>
        </p:nvSpPr>
        <p:spPr>
          <a:xfrm>
            <a:off x="457200" y="5490869"/>
            <a:ext cx="8229600" cy="750274"/>
          </a:xfrm>
        </p:spPr>
        <p:txBody>
          <a:bodyPr/>
          <a:lstStyle/>
          <a:p>
            <a:pPr marL="741600" lvl="1" indent="-285750">
              <a:buFontTx/>
              <a:buChar char="–"/>
            </a:pPr>
            <a:r>
              <a:rPr lang="en-US" altLang="en-US" sz="1800" b="1" dirty="0">
                <a:solidFill>
                  <a:srgbClr val="000000"/>
                </a:solidFill>
                <a:latin typeface="Arial (Body)"/>
              </a:rPr>
              <a:t>SelectedIndex:</a:t>
            </a:r>
            <a:r>
              <a:rPr lang="en-US" altLang="en-US" sz="1800" dirty="0">
                <a:solidFill>
                  <a:srgbClr val="000000"/>
                </a:solidFill>
                <a:latin typeface="Arial (Body)"/>
              </a:rPr>
              <a:t> Gets or sets the zero-based index of the currently selected item in a </a:t>
            </a:r>
            <a:r>
              <a:rPr lang="en-US" altLang="en-US" sz="1800" dirty="0" smtClean="0">
                <a:solidFill>
                  <a:srgbClr val="000000"/>
                </a:solidFill>
                <a:latin typeface="Arial (Body)"/>
              </a:rPr>
              <a:t>ListBox</a:t>
            </a:r>
            <a:endParaRPr lang="en-US" dirty="0" smtClean="0"/>
          </a:p>
        </p:txBody>
      </p:sp>
    </p:spTree>
    <p:extLst>
      <p:ext uri="{BB962C8B-B14F-4D97-AF65-F5344CB8AC3E}">
        <p14:creationId xmlns:p14="http://schemas.microsoft.com/office/powerpoint/2010/main" val="353934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t>Topics </a:t>
            </a:r>
            <a:r>
              <a:rPr lang="en-US" altLang="en-US" sz="2000" b="0" dirty="0" smtClean="0"/>
              <a:t>(2 </a:t>
            </a:r>
            <a:r>
              <a:rPr lang="en-US" altLang="en-US" sz="2000" b="0" dirty="0"/>
              <a:t>of 2)</a:t>
            </a:r>
            <a:endParaRPr lang="en-US" altLang="en-US" sz="2000" dirty="0">
              <a:latin typeface="Times New Roman" panose="02020603050405020304" pitchFamily="18" charset="0"/>
              <a:ea typeface="+mj-ea"/>
              <a:cs typeface="Arial"/>
            </a:endParaRPr>
          </a:p>
        </p:txBody>
      </p:sp>
      <p:sp>
        <p:nvSpPr>
          <p:cNvPr id="3" name="Text Placeholder 2"/>
          <p:cNvSpPr>
            <a:spLocks noGrp="1"/>
          </p:cNvSpPr>
          <p:nvPr>
            <p:ph type="body" idx="1"/>
          </p:nvPr>
        </p:nvSpPr>
        <p:spPr/>
        <p:txBody>
          <a:bodyPr/>
          <a:lstStyle/>
          <a:p>
            <a:pPr marL="0" lvl="0" indent="0" fontAlgn="base">
              <a:spcAft>
                <a:spcPct val="0"/>
              </a:spcAft>
              <a:buNone/>
              <a:tabLst/>
            </a:pPr>
            <a:r>
              <a:rPr lang="en-US" altLang="en-US" sz="2400" b="1" dirty="0" smtClean="0">
                <a:solidFill>
                  <a:schemeClr val="tx2"/>
                </a:solidFill>
                <a:latin typeface="Arial (Body)"/>
                <a:ea typeface="+mn-ea"/>
              </a:rPr>
              <a:t>4.7</a:t>
            </a:r>
            <a:r>
              <a:rPr lang="en-US" altLang="en-US" sz="2400" dirty="0" smtClean="0">
                <a:solidFill>
                  <a:srgbClr val="000000"/>
                </a:solidFill>
                <a:latin typeface="Arial (Body)"/>
                <a:ea typeface="+mn-ea"/>
              </a:rPr>
              <a:t> </a:t>
            </a:r>
            <a:r>
              <a:rPr lang="en-US" altLang="en-US" sz="2400" dirty="0">
                <a:solidFill>
                  <a:srgbClr val="000000"/>
                </a:solidFill>
                <a:latin typeface="Arial (Body)"/>
                <a:ea typeface="+mn-ea"/>
              </a:rPr>
              <a:t>Preventing Data Conversion Exceptions with the TryParse Method</a:t>
            </a:r>
          </a:p>
          <a:p>
            <a:pPr marL="0" lvl="0" indent="0" fontAlgn="base">
              <a:spcAft>
                <a:spcPct val="0"/>
              </a:spcAft>
              <a:buNone/>
              <a:tabLst/>
            </a:pPr>
            <a:r>
              <a:rPr lang="en-US" altLang="en-US" sz="2400" b="1" dirty="0">
                <a:solidFill>
                  <a:schemeClr val="tx2"/>
                </a:solidFill>
                <a:latin typeface="Arial (Body)"/>
                <a:ea typeface="+mn-ea"/>
              </a:rPr>
              <a:t>4.8</a:t>
            </a:r>
            <a:r>
              <a:rPr lang="en-US" altLang="en-US" sz="2400" dirty="0">
                <a:solidFill>
                  <a:srgbClr val="000000"/>
                </a:solidFill>
                <a:latin typeface="Arial (Body)"/>
                <a:ea typeface="+mn-ea"/>
              </a:rPr>
              <a:t> Input Validation</a:t>
            </a:r>
          </a:p>
          <a:p>
            <a:pPr marL="0" lvl="0" indent="0" fontAlgn="base">
              <a:spcAft>
                <a:spcPct val="0"/>
              </a:spcAft>
              <a:buNone/>
              <a:tabLst/>
            </a:pPr>
            <a:r>
              <a:rPr lang="en-US" altLang="en-US" sz="2400" b="1" dirty="0">
                <a:solidFill>
                  <a:schemeClr val="tx2"/>
                </a:solidFill>
                <a:latin typeface="Arial (Body)"/>
                <a:ea typeface="+mn-ea"/>
              </a:rPr>
              <a:t>4.9</a:t>
            </a:r>
            <a:r>
              <a:rPr lang="en-US" altLang="en-US" sz="2400" dirty="0">
                <a:solidFill>
                  <a:srgbClr val="000000"/>
                </a:solidFill>
                <a:latin typeface="Arial (Body)"/>
                <a:ea typeface="+mn-ea"/>
              </a:rPr>
              <a:t> Radio Buttons and CheckBoxes</a:t>
            </a:r>
          </a:p>
          <a:p>
            <a:pPr marL="0" lvl="0" indent="0" fontAlgn="base">
              <a:spcAft>
                <a:spcPct val="0"/>
              </a:spcAft>
              <a:buNone/>
              <a:tabLst/>
            </a:pPr>
            <a:r>
              <a:rPr lang="en-US" altLang="en-US" sz="2400" b="1" dirty="0">
                <a:solidFill>
                  <a:schemeClr val="tx2"/>
                </a:solidFill>
                <a:latin typeface="Arial (Body)"/>
                <a:ea typeface="+mn-ea"/>
              </a:rPr>
              <a:t>4.10</a:t>
            </a:r>
            <a:r>
              <a:rPr lang="en-US" altLang="en-US" sz="2400" dirty="0">
                <a:solidFill>
                  <a:srgbClr val="000000"/>
                </a:solidFill>
                <a:latin typeface="Arial (Body)"/>
                <a:ea typeface="+mn-ea"/>
              </a:rPr>
              <a:t> The switch Statement</a:t>
            </a:r>
          </a:p>
          <a:p>
            <a:pPr marL="0" lvl="0" indent="0" fontAlgn="base">
              <a:spcAft>
                <a:spcPct val="0"/>
              </a:spcAft>
              <a:buNone/>
              <a:tabLst/>
            </a:pPr>
            <a:r>
              <a:rPr lang="en-US" altLang="en-US" sz="2400" b="1" dirty="0">
                <a:solidFill>
                  <a:schemeClr val="tx2"/>
                </a:solidFill>
                <a:latin typeface="Arial (Body)"/>
                <a:ea typeface="+mn-ea"/>
              </a:rPr>
              <a:t>4.11</a:t>
            </a:r>
            <a:r>
              <a:rPr lang="en-US" altLang="en-US" sz="2400" dirty="0">
                <a:solidFill>
                  <a:srgbClr val="000000"/>
                </a:solidFill>
                <a:latin typeface="Arial (Body)"/>
                <a:ea typeface="+mn-ea"/>
              </a:rPr>
              <a:t> Introduction to List </a:t>
            </a:r>
            <a:r>
              <a:rPr lang="en-US" altLang="en-US" sz="2400" dirty="0" smtClean="0">
                <a:solidFill>
                  <a:srgbClr val="000000"/>
                </a:solidFill>
                <a:latin typeface="Arial (Body)"/>
                <a:ea typeface="+mn-ea"/>
              </a:rPr>
              <a:t>Boxes</a:t>
            </a:r>
            <a:endParaRPr lang="en-US" altLang="en-US" sz="2400" dirty="0">
              <a:solidFill>
                <a:srgbClr val="000000"/>
              </a:solidFill>
              <a:latin typeface="Arial (Body)"/>
              <a:ea typeface="+mn-ea"/>
            </a:endParaRPr>
          </a:p>
        </p:txBody>
      </p:sp>
    </p:spTree>
    <p:extLst>
      <p:ext uri="{BB962C8B-B14F-4D97-AF65-F5344CB8AC3E}">
        <p14:creationId xmlns:p14="http://schemas.microsoft.com/office/powerpoint/2010/main" val="107040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Selecteditem</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4416563"/>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An exception will occur if you try to get the value of a </a:t>
            </a:r>
            <a:r>
              <a:rPr lang="en-US" altLang="en-US" sz="2400" dirty="0" smtClean="0">
                <a:solidFill>
                  <a:srgbClr val="000000"/>
                </a:solidFill>
                <a:latin typeface="Arial (Body)"/>
                <a:ea typeface="+mn-ea"/>
              </a:rPr>
              <a:t>ListBox’s </a:t>
            </a:r>
            <a:r>
              <a:rPr lang="en-US" altLang="en-US" sz="2400" b="1" dirty="0">
                <a:solidFill>
                  <a:srgbClr val="000000"/>
                </a:solidFill>
                <a:latin typeface="Arial (Body)"/>
                <a:ea typeface="+mn-ea"/>
              </a:rPr>
              <a:t>SelectedItem</a:t>
            </a:r>
            <a:r>
              <a:rPr lang="en-US" altLang="en-US" sz="2400" dirty="0">
                <a:solidFill>
                  <a:srgbClr val="000000"/>
                </a:solidFill>
                <a:latin typeface="Arial (Body)"/>
                <a:ea typeface="+mn-ea"/>
              </a:rPr>
              <a:t> property when no item is selected</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Items in a list box have an index starting with </a:t>
            </a:r>
            <a:r>
              <a:rPr lang="en-US" altLang="en-US" sz="2400" dirty="0" smtClean="0">
                <a:solidFill>
                  <a:srgbClr val="000000"/>
                </a:solidFill>
                <a:latin typeface="Arial (Body)"/>
                <a:ea typeface="+mn-ea"/>
              </a:rPr>
              <a:t>0</a:t>
            </a:r>
            <a:endParaRPr lang="en-US" altLang="en-US" sz="2400" dirty="0">
              <a:solidFill>
                <a:srgbClr val="000000"/>
              </a:solidFill>
              <a:latin typeface="Arial (Body)"/>
              <a:ea typeface="+mn-ea"/>
            </a:endParaRP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The first item has index 0, the nth item has index n-1</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The SelectedIndex property keeps the index. If no item is selected the, value of SelectedIndex is -1</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The following is an example to use </a:t>
            </a:r>
            <a:r>
              <a:rPr lang="en-US" altLang="en-US" sz="2400" b="1" dirty="0">
                <a:solidFill>
                  <a:srgbClr val="000000"/>
                </a:solidFill>
                <a:latin typeface="Arial (Body)"/>
                <a:ea typeface="+mn-ea"/>
              </a:rPr>
              <a:t>SelectedIndex</a:t>
            </a:r>
            <a:r>
              <a:rPr lang="en-US" altLang="en-US" sz="2400" dirty="0">
                <a:solidFill>
                  <a:srgbClr val="000000"/>
                </a:solidFill>
                <a:latin typeface="Arial (Body)"/>
                <a:ea typeface="+mn-ea"/>
              </a:rPr>
              <a:t> property to make sure that an item is selected before you get the value from SelectedItem</a:t>
            </a:r>
            <a:r>
              <a:rPr lang="en-US" altLang="en-US" sz="2400" dirty="0" smtClean="0">
                <a:solidFill>
                  <a:srgbClr val="000000"/>
                </a:solidFill>
                <a:latin typeface="Arial (Body)"/>
                <a:ea typeface="+mn-ea"/>
              </a:rPr>
              <a:t>.</a:t>
            </a:r>
            <a:endParaRPr lang="en-US" altLang="en-US" sz="2400" dirty="0">
              <a:solidFill>
                <a:srgbClr val="000000"/>
              </a:solidFill>
              <a:latin typeface="Arial (Body)"/>
            </a:endParaRPr>
          </a:p>
        </p:txBody>
      </p:sp>
      <p:pic>
        <p:nvPicPr>
          <p:cNvPr id="5" name="Picture 4" descr="A line of code. If left parenthesis fruit list box dot selected index exclamation point equals negative 1 right parenthesis left brace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022" y="6036706"/>
            <a:ext cx="4533900" cy="190500"/>
          </a:xfrm>
          <a:prstGeom prst="rect">
            <a:avLst/>
          </a:prstGeom>
        </p:spPr>
      </p:pic>
    </p:spTree>
    <p:extLst>
      <p:ext uri="{BB962C8B-B14F-4D97-AF65-F5344CB8AC3E}">
        <p14:creationId xmlns:p14="http://schemas.microsoft.com/office/powerpoint/2010/main" val="3285847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4.1 Decision Structures</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 </a:t>
            </a:r>
            <a:r>
              <a:rPr lang="en-US" altLang="en-US" sz="2400" b="1" dirty="0">
                <a:solidFill>
                  <a:srgbClr val="000000"/>
                </a:solidFill>
                <a:latin typeface="Arial (Body)"/>
                <a:ea typeface="+mn-ea"/>
              </a:rPr>
              <a:t>control structure </a:t>
            </a:r>
            <a:r>
              <a:rPr lang="en-US" altLang="en-US" sz="2400" dirty="0">
                <a:solidFill>
                  <a:srgbClr val="000000"/>
                </a:solidFill>
                <a:latin typeface="Arial (Body)"/>
                <a:ea typeface="+mn-ea"/>
              </a:rPr>
              <a:t>is a logical design that controls the order in which statements execute</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 </a:t>
            </a:r>
            <a:r>
              <a:rPr lang="en-US" altLang="en-US" sz="2400" b="1" dirty="0">
                <a:solidFill>
                  <a:srgbClr val="000000"/>
                </a:solidFill>
                <a:latin typeface="Arial (Body)"/>
                <a:ea typeface="+mn-ea"/>
              </a:rPr>
              <a:t>sequence structure </a:t>
            </a:r>
            <a:r>
              <a:rPr lang="en-US" altLang="en-US" sz="2400" dirty="0">
                <a:solidFill>
                  <a:srgbClr val="000000"/>
                </a:solidFill>
                <a:latin typeface="Arial (Body)"/>
                <a:ea typeface="+mn-ea"/>
              </a:rPr>
              <a:t>is a set of statements that execute in the order that they appear</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 </a:t>
            </a:r>
            <a:r>
              <a:rPr lang="en-US" altLang="en-US" sz="2400" b="1" dirty="0">
                <a:solidFill>
                  <a:srgbClr val="000000"/>
                </a:solidFill>
                <a:latin typeface="Arial (Body)"/>
                <a:ea typeface="+mn-ea"/>
              </a:rPr>
              <a:t>decision structure </a:t>
            </a:r>
            <a:r>
              <a:rPr lang="en-US" altLang="en-US" sz="2400" dirty="0">
                <a:solidFill>
                  <a:srgbClr val="000000"/>
                </a:solidFill>
                <a:latin typeface="Arial (Body)"/>
                <a:ea typeface="+mn-ea"/>
              </a:rPr>
              <a:t>execute statements only under certain circumstances</a:t>
            </a: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A specific action is performed only if a certain condition </a:t>
            </a:r>
            <a:r>
              <a:rPr lang="en-US" altLang="en-US" sz="2400" dirty="0" smtClean="0">
                <a:solidFill>
                  <a:srgbClr val="000000"/>
                </a:solidFill>
                <a:latin typeface="Arial (Body)"/>
              </a:rPr>
              <a:t>exists</a:t>
            </a:r>
            <a:endParaRPr lang="en-US" altLang="en-US" sz="2400" dirty="0">
              <a:solidFill>
                <a:srgbClr val="000000"/>
              </a:solidFill>
              <a:latin typeface="Arial (Body)"/>
            </a:endParaRPr>
          </a:p>
          <a:p>
            <a:pPr marL="741553" lvl="1" indent="-284353" fontAlgn="base">
              <a:spcAft>
                <a:spcPct val="0"/>
              </a:spcAft>
              <a:buFont typeface="Arial" panose="020B0604020202020204" pitchFamily="34" charset="0"/>
              <a:buChar char="–"/>
            </a:pPr>
            <a:r>
              <a:rPr lang="en-US" altLang="en-US" sz="2400" dirty="0">
                <a:solidFill>
                  <a:srgbClr val="000000"/>
                </a:solidFill>
                <a:latin typeface="Arial (Body)"/>
              </a:rPr>
              <a:t>Also known as a selection </a:t>
            </a:r>
            <a:r>
              <a:rPr lang="en-US" altLang="en-US" sz="2400" dirty="0" smtClean="0">
                <a:solidFill>
                  <a:srgbClr val="000000"/>
                </a:solidFill>
                <a:latin typeface="Arial (Body)"/>
              </a:rPr>
              <a:t>structure</a:t>
            </a:r>
            <a:endParaRPr lang="en-US" altLang="en-US" sz="2400" dirty="0">
              <a:solidFill>
                <a:srgbClr val="000000"/>
              </a:solidFill>
              <a:latin typeface="Arial (Body)"/>
            </a:endParaRPr>
          </a:p>
        </p:txBody>
      </p:sp>
    </p:spTree>
    <p:extLst>
      <p:ext uri="{BB962C8B-B14F-4D97-AF65-F5344CB8AC3E}">
        <p14:creationId xmlns:p14="http://schemas.microsoft.com/office/powerpoint/2010/main" val="308585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A Simple Decision Structure</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idx="1"/>
          </p:nvPr>
        </p:nvSpPr>
        <p:spPr>
          <a:xfrm>
            <a:off x="457200" y="1559256"/>
            <a:ext cx="5203371" cy="2262127"/>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The flowchart is a single-alternative decision structure</a:t>
            </a:r>
          </a:p>
          <a:p>
            <a:pPr marL="255651" lvl="0" indent="-255651" fontAlgn="base">
              <a:spcAft>
                <a:spcPct val="0"/>
              </a:spcAft>
              <a:buFont typeface="Arial" panose="020B0604020202020204" pitchFamily="34" charset="0"/>
              <a:buChar char="•"/>
            </a:pPr>
            <a:r>
              <a:rPr lang="en-US" altLang="en-US" sz="2200" dirty="0">
                <a:solidFill>
                  <a:srgbClr val="000000"/>
                </a:solidFill>
                <a:latin typeface="Arial (Body)"/>
                <a:ea typeface="+mn-ea"/>
              </a:rPr>
              <a:t>It provides only one alternative path of execution</a:t>
            </a:r>
          </a:p>
          <a:p>
            <a:pPr marL="255651" lvl="0" indent="-255651" fontAlgn="base">
              <a:spcAft>
                <a:spcPct val="0"/>
              </a:spcAft>
              <a:buFont typeface="Arial" panose="020B0604020202020204" pitchFamily="34" charset="0"/>
              <a:buChar char="•"/>
            </a:pPr>
            <a:r>
              <a:rPr lang="en-US" altLang="en-US" sz="2200" dirty="0" smtClean="0">
                <a:solidFill>
                  <a:srgbClr val="000000"/>
                </a:solidFill>
                <a:latin typeface="Arial (Body)"/>
                <a:ea typeface="+mn-ea"/>
              </a:rPr>
              <a:t>In</a:t>
            </a:r>
            <a:endParaRPr lang="en-US" altLang="en-US" sz="2200" dirty="0">
              <a:solidFill>
                <a:srgbClr val="000000"/>
              </a:solidFill>
              <a:latin typeface="Arial (Body)"/>
              <a:ea typeface="+mn-ea"/>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2706284961"/>
              </p:ext>
            </p:extLst>
          </p:nvPr>
        </p:nvGraphicFramePr>
        <p:xfrm>
          <a:off x="1072725" y="3437288"/>
          <a:ext cx="409069" cy="278912"/>
        </p:xfrm>
        <a:graphic>
          <a:graphicData uri="http://schemas.openxmlformats.org/presentationml/2006/ole">
            <mc:AlternateContent xmlns:mc="http://schemas.openxmlformats.org/markup-compatibility/2006">
              <mc:Choice xmlns:v="urn:schemas-microsoft-com:vml" Requires="v">
                <p:oleObj spid="_x0000_s2149"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72725" y="3437288"/>
                        <a:ext cx="409069" cy="278912"/>
                      </a:xfrm>
                      <a:prstGeom prst="rect">
                        <a:avLst/>
                      </a:prstGeom>
                    </p:spPr>
                  </p:pic>
                </p:oleObj>
              </mc:Fallback>
            </mc:AlternateContent>
          </a:graphicData>
        </a:graphic>
      </p:graphicFrame>
      <p:sp>
        <p:nvSpPr>
          <p:cNvPr id="25" name="Content Placeholder 24"/>
          <p:cNvSpPr>
            <a:spLocks noGrp="1"/>
          </p:cNvSpPr>
          <p:nvPr>
            <p:ph idx="13"/>
          </p:nvPr>
        </p:nvSpPr>
        <p:spPr>
          <a:xfrm>
            <a:off x="457200" y="3244279"/>
            <a:ext cx="5072743" cy="1161713"/>
          </a:xfrm>
        </p:spPr>
        <p:txBody>
          <a:bodyPr/>
          <a:lstStyle/>
          <a:p>
            <a:pPr marL="261938" lvl="0" indent="725488">
              <a:buNone/>
            </a:pPr>
            <a:r>
              <a:rPr lang="en-US" altLang="en-US" sz="2200" dirty="0">
                <a:solidFill>
                  <a:srgbClr val="000000"/>
                </a:solidFill>
                <a:latin typeface="Arial (Body)"/>
              </a:rPr>
              <a:t>you can use the </a:t>
            </a:r>
            <a:r>
              <a:rPr lang="en-US" altLang="en-US" sz="2200" b="1" dirty="0">
                <a:solidFill>
                  <a:srgbClr val="000000"/>
                </a:solidFill>
                <a:latin typeface="Arial (Body)"/>
              </a:rPr>
              <a:t>if</a:t>
            </a:r>
            <a:r>
              <a:rPr lang="en-US" altLang="en-US" sz="2200" dirty="0">
                <a:solidFill>
                  <a:srgbClr val="000000"/>
                </a:solidFill>
                <a:latin typeface="Arial (Body)"/>
              </a:rPr>
              <a:t> statement to write such structures. A generic format is</a:t>
            </a:r>
            <a:r>
              <a:rPr lang="en-US" altLang="en-US" sz="2200" dirty="0" smtClean="0">
                <a:solidFill>
                  <a:srgbClr val="000000"/>
                </a:solidFill>
                <a:latin typeface="Arial (Body)"/>
              </a:rPr>
              <a:t>:</a:t>
            </a:r>
            <a:endParaRPr lang="en-US" altLang="en-US" sz="2200" dirty="0">
              <a:latin typeface="+mn-lt"/>
            </a:endParaRPr>
          </a:p>
        </p:txBody>
      </p:sp>
      <p:pic>
        <p:nvPicPr>
          <p:cNvPr id="9" name="Picture 8" descr="The code has 6 lines, as follows. Line 1. If left parenthesis expression right parenthesis. Line 2. Left brace. Line 3, indented. Statements semicolon. Line 4, indented. Statements semicolon. Line 5, indented. Etcetera semicolon. Line 6. Right brace."/>
          <p:cNvPicPr>
            <a:picLocks noChangeAspect="1"/>
          </p:cNvPicPr>
          <p:nvPr/>
        </p:nvPicPr>
        <p:blipFill>
          <a:blip r:embed="rId5"/>
          <a:stretch>
            <a:fillRect/>
          </a:stretch>
        </p:blipFill>
        <p:spPr>
          <a:xfrm>
            <a:off x="795610" y="4414450"/>
            <a:ext cx="963296" cy="1187556"/>
          </a:xfrm>
          <a:prstGeom prst="rect">
            <a:avLst/>
          </a:prstGeom>
        </p:spPr>
      </p:pic>
      <p:sp>
        <p:nvSpPr>
          <p:cNvPr id="4" name="Content Placeholder 3"/>
          <p:cNvSpPr>
            <a:spLocks noGrp="1"/>
          </p:cNvSpPr>
          <p:nvPr>
            <p:ph idx="14"/>
          </p:nvPr>
        </p:nvSpPr>
        <p:spPr>
          <a:xfrm>
            <a:off x="457200" y="5610465"/>
            <a:ext cx="8229600" cy="735744"/>
          </a:xfrm>
        </p:spPr>
        <p:txBody>
          <a:bodyPr/>
          <a:lstStyle/>
          <a:p>
            <a:pPr indent="-255600"/>
            <a:r>
              <a:rPr lang="en-US" altLang="en-US" sz="2200" dirty="0" smtClean="0">
                <a:latin typeface="+mn-lt"/>
              </a:rPr>
              <a:t>The </a:t>
            </a:r>
            <a:r>
              <a:rPr lang="en-US" altLang="en-US" sz="2200" b="1" dirty="0" smtClean="0">
                <a:latin typeface="+mn-lt"/>
              </a:rPr>
              <a:t>expression</a:t>
            </a:r>
            <a:r>
              <a:rPr lang="en-US" altLang="en-US" sz="2200" dirty="0" smtClean="0">
                <a:latin typeface="+mn-lt"/>
              </a:rPr>
              <a:t> is a Boolean expression that can be evaluated as either true or false</a:t>
            </a:r>
            <a:endParaRPr lang="en-US" sz="2200" dirty="0">
              <a:latin typeface="+mn-lt"/>
            </a:endParaRPr>
          </a:p>
        </p:txBody>
      </p:sp>
      <p:pic>
        <p:nvPicPr>
          <p:cNvPr id="26" name="Picture 25" descr="In a decision structure flowchart, a path flows to the decision block, cold outside. If false, the path proceeds. If true, an alternative path proceeds to the decision, wear a coat, and then loops back to the main path."/>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4027" y="1913883"/>
            <a:ext cx="2592479" cy="2812893"/>
          </a:xfrm>
          <a:prstGeom prst="rect">
            <a:avLst/>
          </a:prstGeom>
        </p:spPr>
      </p:pic>
    </p:spTree>
    <p:extLst>
      <p:ext uri="{BB962C8B-B14F-4D97-AF65-F5344CB8AC3E}">
        <p14:creationId xmlns:p14="http://schemas.microsoft.com/office/powerpoint/2010/main" val="65561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Relational Operators</a:t>
            </a:r>
            <a:endParaRPr lang="en-US" altLang="en-US" dirty="0">
              <a:latin typeface="Times New Roman" panose="02020603050405020304" pitchFamily="18" charset="0"/>
              <a:ea typeface="+mj-ea"/>
              <a:cs typeface="Arial"/>
            </a:endParaRPr>
          </a:p>
        </p:txBody>
      </p:sp>
      <p:sp>
        <p:nvSpPr>
          <p:cNvPr id="3" name="Content Placeholder 2"/>
          <p:cNvSpPr>
            <a:spLocks noGrp="1"/>
          </p:cNvSpPr>
          <p:nvPr>
            <p:ph idx="1"/>
          </p:nvPr>
        </p:nvSpPr>
        <p:spPr>
          <a:xfrm>
            <a:off x="457200" y="1600200"/>
            <a:ext cx="8229600" cy="923299"/>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 relational operator determines whether a specific relationship exists between two values</a:t>
            </a:r>
          </a:p>
        </p:txBody>
      </p:sp>
      <p:graphicFrame>
        <p:nvGraphicFramePr>
          <p:cNvPr id="6" name="Table 5"/>
          <p:cNvGraphicFramePr>
            <a:graphicFrameLocks noGrp="1"/>
          </p:cNvGraphicFramePr>
          <p:nvPr>
            <p:extLst>
              <p:ext uri="{D42A27DB-BD31-4B8C-83A1-F6EECF244321}">
                <p14:modId xmlns:p14="http://schemas.microsoft.com/office/powerpoint/2010/main" val="1503308789"/>
              </p:ext>
            </p:extLst>
          </p:nvPr>
        </p:nvGraphicFramePr>
        <p:xfrm>
          <a:off x="503238" y="3048000"/>
          <a:ext cx="8183562" cy="2595565"/>
        </p:xfrm>
        <a:graphic>
          <a:graphicData uri="http://schemas.openxmlformats.org/drawingml/2006/table">
            <a:tbl>
              <a:tblPr firstRow="1" bandRow="1">
                <a:tableStyleId>{7DF18680-E054-41AD-8BC1-D1AEF772440D}</a:tableStyleId>
              </a:tblPr>
              <a:tblGrid>
                <a:gridCol w="1049791">
                  <a:extLst>
                    <a:ext uri="{9D8B030D-6E8A-4147-A177-3AD203B41FA5}">
                      <a16:colId xmlns:a16="http://schemas.microsoft.com/office/drawing/2014/main" val="20000"/>
                    </a:ext>
                  </a:extLst>
                </a:gridCol>
                <a:gridCol w="2421367">
                  <a:extLst>
                    <a:ext uri="{9D8B030D-6E8A-4147-A177-3AD203B41FA5}">
                      <a16:colId xmlns:a16="http://schemas.microsoft.com/office/drawing/2014/main" val="20001"/>
                    </a:ext>
                  </a:extLst>
                </a:gridCol>
                <a:gridCol w="1400009">
                  <a:extLst>
                    <a:ext uri="{9D8B030D-6E8A-4147-A177-3AD203B41FA5}">
                      <a16:colId xmlns:a16="http://schemas.microsoft.com/office/drawing/2014/main" val="20002"/>
                    </a:ext>
                  </a:extLst>
                </a:gridCol>
                <a:gridCol w="3312395">
                  <a:extLst>
                    <a:ext uri="{9D8B030D-6E8A-4147-A177-3AD203B41FA5}">
                      <a16:colId xmlns:a16="http://schemas.microsoft.com/office/drawing/2014/main" val="20003"/>
                    </a:ext>
                  </a:extLst>
                </a:gridCol>
              </a:tblGrid>
              <a:tr h="370795">
                <a:tc>
                  <a:txBody>
                    <a:bodyPr/>
                    <a:lstStyle/>
                    <a:p>
                      <a:r>
                        <a:rPr lang="en-US" sz="1600" dirty="0">
                          <a:solidFill>
                            <a:schemeClr val="tx1"/>
                          </a:solidFill>
                        </a:rPr>
                        <a:t>Operator</a:t>
                      </a:r>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Meaning</a:t>
                      </a:r>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Expression</a:t>
                      </a:r>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Meaning</a:t>
                      </a:r>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795">
                <a:tc>
                  <a:txBody>
                    <a:bodyPr/>
                    <a:lstStyle/>
                    <a:p>
                      <a:r>
                        <a:rPr lang="en-US" sz="1600" dirty="0">
                          <a:solidFill>
                            <a:schemeClr val="tx1"/>
                          </a:solidFill>
                        </a:rPr>
                        <a:t>&gt;</a:t>
                      </a:r>
                    </a:p>
                  </a:txBody>
                  <a:tcPr marT="45714" marB="45714">
                    <a:lnT w="12700" cap="flat" cmpd="sng" algn="ctr">
                      <a:solidFill>
                        <a:schemeClr val="tx1"/>
                      </a:solidFill>
                      <a:prstDash val="solid"/>
                      <a:round/>
                      <a:headEnd type="none" w="med" len="med"/>
                      <a:tailEnd type="none" w="med" len="med"/>
                    </a:lnT>
                    <a:solidFill>
                      <a:srgbClr val="FFFFFF"/>
                    </a:solidFill>
                  </a:tcPr>
                </a:tc>
                <a:tc>
                  <a:txBody>
                    <a:bodyPr/>
                    <a:lstStyle/>
                    <a:p>
                      <a:r>
                        <a:rPr lang="en-US" sz="1600" dirty="0">
                          <a:solidFill>
                            <a:schemeClr val="tx1"/>
                          </a:solidFill>
                        </a:rPr>
                        <a:t>Greater than</a:t>
                      </a:r>
                    </a:p>
                  </a:txBody>
                  <a:tcPr marT="45714" marB="45714">
                    <a:lnT w="12700" cap="flat" cmpd="sng" algn="ctr">
                      <a:solidFill>
                        <a:schemeClr val="tx1"/>
                      </a:solidFill>
                      <a:prstDash val="solid"/>
                      <a:round/>
                      <a:headEnd type="none" w="med" len="med"/>
                      <a:tailEnd type="none" w="med" len="med"/>
                    </a:lnT>
                    <a:solidFill>
                      <a:srgbClr val="FFFFFF"/>
                    </a:solidFill>
                  </a:tcPr>
                </a:tc>
                <a:tc>
                  <a:txBody>
                    <a:bodyPr/>
                    <a:lstStyle/>
                    <a:p>
                      <a:r>
                        <a:rPr lang="en-US" sz="1600" dirty="0">
                          <a:solidFill>
                            <a:schemeClr val="tx1"/>
                          </a:solidFill>
                        </a:rPr>
                        <a:t>x &gt; y</a:t>
                      </a:r>
                    </a:p>
                  </a:txBody>
                  <a:tcPr marT="45714" marB="45714">
                    <a:lnT w="12700" cap="flat" cmpd="sng" algn="ctr">
                      <a:solidFill>
                        <a:schemeClr val="tx1"/>
                      </a:solidFill>
                      <a:prstDash val="solid"/>
                      <a:round/>
                      <a:headEnd type="none" w="med" len="med"/>
                      <a:tailEnd type="none" w="med" len="med"/>
                    </a:lnT>
                    <a:solidFill>
                      <a:srgbClr val="FFFFFF"/>
                    </a:solidFill>
                  </a:tcPr>
                </a:tc>
                <a:tc>
                  <a:txBody>
                    <a:bodyPr/>
                    <a:lstStyle/>
                    <a:p>
                      <a:r>
                        <a:rPr lang="en-US" sz="1600" dirty="0">
                          <a:solidFill>
                            <a:schemeClr val="tx1"/>
                          </a:solidFill>
                        </a:rPr>
                        <a:t>Is x greater</a:t>
                      </a:r>
                      <a:r>
                        <a:rPr lang="en-US" sz="1600" baseline="0" dirty="0">
                          <a:solidFill>
                            <a:schemeClr val="tx1"/>
                          </a:solidFill>
                        </a:rPr>
                        <a:t> than y?</a:t>
                      </a:r>
                      <a:endParaRPr lang="en-US" sz="1600" dirty="0">
                        <a:solidFill>
                          <a:schemeClr val="tx1"/>
                        </a:solidFill>
                      </a:endParaRPr>
                    </a:p>
                  </a:txBody>
                  <a:tcPr marT="45714" marB="45714">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370795">
                <a:tc>
                  <a:txBody>
                    <a:bodyPr/>
                    <a:lstStyle/>
                    <a:p>
                      <a:r>
                        <a:rPr lang="en-US" sz="1600" dirty="0">
                          <a:solidFill>
                            <a:schemeClr val="tx1"/>
                          </a:solidFill>
                        </a:rPr>
                        <a:t>&lt;</a:t>
                      </a:r>
                    </a:p>
                  </a:txBody>
                  <a:tcPr marT="45714" marB="45714">
                    <a:solidFill>
                      <a:srgbClr val="FFFFFF"/>
                    </a:solidFill>
                  </a:tcPr>
                </a:tc>
                <a:tc>
                  <a:txBody>
                    <a:bodyPr/>
                    <a:lstStyle/>
                    <a:p>
                      <a:r>
                        <a:rPr lang="en-US" sz="1600" dirty="0">
                          <a:solidFill>
                            <a:schemeClr val="tx1"/>
                          </a:solidFill>
                        </a:rPr>
                        <a:t>Less than</a:t>
                      </a:r>
                    </a:p>
                  </a:txBody>
                  <a:tcPr marT="45714" marB="45714">
                    <a:solidFill>
                      <a:srgbClr val="FFFFFF"/>
                    </a:solidFill>
                  </a:tcPr>
                </a:tc>
                <a:tc>
                  <a:txBody>
                    <a:bodyPr/>
                    <a:lstStyle/>
                    <a:p>
                      <a:r>
                        <a:rPr lang="en-US" sz="1600" dirty="0">
                          <a:solidFill>
                            <a:schemeClr val="tx1"/>
                          </a:solidFill>
                        </a:rPr>
                        <a:t>x &lt; y</a:t>
                      </a:r>
                    </a:p>
                  </a:txBody>
                  <a:tcPr marT="45714" marB="45714">
                    <a:solidFill>
                      <a:srgbClr val="FFFFFF"/>
                    </a:solidFill>
                  </a:tcPr>
                </a:tc>
                <a:tc>
                  <a:txBody>
                    <a:bodyPr/>
                    <a:lstStyle/>
                    <a:p>
                      <a:r>
                        <a:rPr lang="en-US" sz="1600" dirty="0">
                          <a:solidFill>
                            <a:schemeClr val="tx1"/>
                          </a:solidFill>
                        </a:rPr>
                        <a:t>Is x less than y?</a:t>
                      </a:r>
                    </a:p>
                  </a:txBody>
                  <a:tcPr marT="45714" marB="45714">
                    <a:solidFill>
                      <a:srgbClr val="FFFFFF"/>
                    </a:solidFill>
                  </a:tcPr>
                </a:tc>
                <a:extLst>
                  <a:ext uri="{0D108BD9-81ED-4DB2-BD59-A6C34878D82A}">
                    <a16:rowId xmlns:a16="http://schemas.microsoft.com/office/drawing/2014/main" val="10002"/>
                  </a:ext>
                </a:extLst>
              </a:tr>
              <a:tr h="370795">
                <a:tc>
                  <a:txBody>
                    <a:bodyPr/>
                    <a:lstStyle/>
                    <a:p>
                      <a:r>
                        <a:rPr lang="en-US" sz="1600" dirty="0">
                          <a:solidFill>
                            <a:schemeClr val="tx1"/>
                          </a:solidFill>
                        </a:rPr>
                        <a:t>&gt;=</a:t>
                      </a:r>
                    </a:p>
                  </a:txBody>
                  <a:tcPr marT="45714" marB="45714">
                    <a:solidFill>
                      <a:srgbClr val="FFFFFF"/>
                    </a:solidFill>
                  </a:tcPr>
                </a:tc>
                <a:tc>
                  <a:txBody>
                    <a:bodyPr/>
                    <a:lstStyle/>
                    <a:p>
                      <a:r>
                        <a:rPr lang="en-US" sz="1600" dirty="0">
                          <a:solidFill>
                            <a:schemeClr val="tx1"/>
                          </a:solidFill>
                        </a:rPr>
                        <a:t>Greater than or</a:t>
                      </a:r>
                      <a:r>
                        <a:rPr lang="en-US" sz="1600" baseline="0" dirty="0">
                          <a:solidFill>
                            <a:schemeClr val="tx1"/>
                          </a:solidFill>
                        </a:rPr>
                        <a:t> equal to</a:t>
                      </a:r>
                      <a:endParaRPr lang="en-US" sz="1600" dirty="0">
                        <a:solidFill>
                          <a:schemeClr val="tx1"/>
                        </a:solidFill>
                      </a:endParaRPr>
                    </a:p>
                  </a:txBody>
                  <a:tcPr marT="45714" marB="45714">
                    <a:solidFill>
                      <a:srgbClr val="FFFFFF"/>
                    </a:solidFill>
                  </a:tcPr>
                </a:tc>
                <a:tc>
                  <a:txBody>
                    <a:bodyPr/>
                    <a:lstStyle/>
                    <a:p>
                      <a:r>
                        <a:rPr lang="en-US" sz="1600" dirty="0">
                          <a:solidFill>
                            <a:schemeClr val="tx1"/>
                          </a:solidFill>
                        </a:rPr>
                        <a:t>x &gt;= y</a:t>
                      </a:r>
                    </a:p>
                  </a:txBody>
                  <a:tcPr marT="45714" marB="45714">
                    <a:solidFill>
                      <a:srgbClr val="FFFFFF"/>
                    </a:solidFill>
                  </a:tcPr>
                </a:tc>
                <a:tc>
                  <a:txBody>
                    <a:bodyPr/>
                    <a:lstStyle/>
                    <a:p>
                      <a:r>
                        <a:rPr lang="en-US" sz="1600" dirty="0">
                          <a:solidFill>
                            <a:schemeClr val="tx1"/>
                          </a:solidFill>
                        </a:rPr>
                        <a:t>Is</a:t>
                      </a:r>
                      <a:r>
                        <a:rPr lang="en-US" sz="1600" baseline="0" dirty="0">
                          <a:solidFill>
                            <a:schemeClr val="tx1"/>
                          </a:solidFill>
                        </a:rPr>
                        <a:t> x greater than or equal to y?</a:t>
                      </a:r>
                      <a:endParaRPr lang="en-US" sz="1600" dirty="0">
                        <a:solidFill>
                          <a:schemeClr val="tx1"/>
                        </a:solidFill>
                      </a:endParaRPr>
                    </a:p>
                  </a:txBody>
                  <a:tcPr marT="45714" marB="45714">
                    <a:solidFill>
                      <a:srgbClr val="FFFFFF"/>
                    </a:solidFill>
                  </a:tcPr>
                </a:tc>
                <a:extLst>
                  <a:ext uri="{0D108BD9-81ED-4DB2-BD59-A6C34878D82A}">
                    <a16:rowId xmlns:a16="http://schemas.microsoft.com/office/drawing/2014/main" val="10003"/>
                  </a:ext>
                </a:extLst>
              </a:tr>
              <a:tr h="370795">
                <a:tc>
                  <a:txBody>
                    <a:bodyPr/>
                    <a:lstStyle/>
                    <a:p>
                      <a:r>
                        <a:rPr lang="en-US" sz="1600" dirty="0">
                          <a:solidFill>
                            <a:schemeClr val="tx1"/>
                          </a:solidFill>
                        </a:rPr>
                        <a:t>&lt;=</a:t>
                      </a:r>
                    </a:p>
                  </a:txBody>
                  <a:tcPr marT="45714" marB="45714">
                    <a:solidFill>
                      <a:srgbClr val="FFFFFF"/>
                    </a:solidFill>
                  </a:tcPr>
                </a:tc>
                <a:tc>
                  <a:txBody>
                    <a:bodyPr/>
                    <a:lstStyle/>
                    <a:p>
                      <a:r>
                        <a:rPr lang="en-US" sz="1600" dirty="0">
                          <a:solidFill>
                            <a:schemeClr val="tx1"/>
                          </a:solidFill>
                        </a:rPr>
                        <a:t>Less than or equal</a:t>
                      </a:r>
                      <a:r>
                        <a:rPr lang="en-US" sz="1600" baseline="0" dirty="0">
                          <a:solidFill>
                            <a:schemeClr val="tx1"/>
                          </a:solidFill>
                        </a:rPr>
                        <a:t> to</a:t>
                      </a:r>
                      <a:endParaRPr lang="en-US" sz="1600" dirty="0">
                        <a:solidFill>
                          <a:schemeClr val="tx1"/>
                        </a:solidFill>
                      </a:endParaRPr>
                    </a:p>
                  </a:txBody>
                  <a:tcPr marT="45714" marB="45714">
                    <a:solidFill>
                      <a:srgbClr val="FFFFFF"/>
                    </a:solidFill>
                  </a:tcPr>
                </a:tc>
                <a:tc>
                  <a:txBody>
                    <a:bodyPr/>
                    <a:lstStyle/>
                    <a:p>
                      <a:r>
                        <a:rPr lang="en-US" sz="1600" dirty="0">
                          <a:solidFill>
                            <a:schemeClr val="tx1"/>
                          </a:solidFill>
                        </a:rPr>
                        <a:t>x &lt;= y</a:t>
                      </a:r>
                    </a:p>
                  </a:txBody>
                  <a:tcPr marT="45714" marB="45714">
                    <a:solidFill>
                      <a:srgbClr val="FFFFFF"/>
                    </a:solidFill>
                  </a:tcPr>
                </a:tc>
                <a:tc>
                  <a:txBody>
                    <a:bodyPr/>
                    <a:lstStyle/>
                    <a:p>
                      <a:r>
                        <a:rPr lang="en-US" sz="1600" dirty="0">
                          <a:solidFill>
                            <a:schemeClr val="tx1"/>
                          </a:solidFill>
                        </a:rPr>
                        <a:t>Is x less than or equal to you?</a:t>
                      </a:r>
                    </a:p>
                  </a:txBody>
                  <a:tcPr marT="45714" marB="45714">
                    <a:solidFill>
                      <a:srgbClr val="FFFFFF"/>
                    </a:solidFill>
                  </a:tcPr>
                </a:tc>
                <a:extLst>
                  <a:ext uri="{0D108BD9-81ED-4DB2-BD59-A6C34878D82A}">
                    <a16:rowId xmlns:a16="http://schemas.microsoft.com/office/drawing/2014/main" val="10004"/>
                  </a:ext>
                </a:extLst>
              </a:tr>
              <a:tr h="370795">
                <a:tc>
                  <a:txBody>
                    <a:bodyPr/>
                    <a:lstStyle/>
                    <a:p>
                      <a:r>
                        <a:rPr lang="en-US" sz="1600" dirty="0">
                          <a:solidFill>
                            <a:schemeClr val="tx1"/>
                          </a:solidFill>
                        </a:rPr>
                        <a:t>==</a:t>
                      </a:r>
                    </a:p>
                  </a:txBody>
                  <a:tcPr marT="45714" marB="45714">
                    <a:solidFill>
                      <a:srgbClr val="FFFFFF"/>
                    </a:solidFill>
                  </a:tcPr>
                </a:tc>
                <a:tc>
                  <a:txBody>
                    <a:bodyPr/>
                    <a:lstStyle/>
                    <a:p>
                      <a:r>
                        <a:rPr lang="en-US" sz="1600" dirty="0">
                          <a:solidFill>
                            <a:schemeClr val="tx1"/>
                          </a:solidFill>
                        </a:rPr>
                        <a:t>Equal to</a:t>
                      </a:r>
                    </a:p>
                  </a:txBody>
                  <a:tcPr marT="45714" marB="45714">
                    <a:solidFill>
                      <a:srgbClr val="FFFFFF"/>
                    </a:solidFill>
                  </a:tcPr>
                </a:tc>
                <a:tc>
                  <a:txBody>
                    <a:bodyPr/>
                    <a:lstStyle/>
                    <a:p>
                      <a:r>
                        <a:rPr lang="en-US" sz="1600" dirty="0">
                          <a:solidFill>
                            <a:schemeClr val="tx1"/>
                          </a:solidFill>
                        </a:rPr>
                        <a:t>x == y</a:t>
                      </a:r>
                    </a:p>
                  </a:txBody>
                  <a:tcPr marT="45714" marB="45714">
                    <a:solidFill>
                      <a:srgbClr val="FFFFFF"/>
                    </a:solidFill>
                  </a:tcPr>
                </a:tc>
                <a:tc>
                  <a:txBody>
                    <a:bodyPr/>
                    <a:lstStyle/>
                    <a:p>
                      <a:r>
                        <a:rPr lang="en-US" sz="1600" dirty="0">
                          <a:solidFill>
                            <a:schemeClr val="tx1"/>
                          </a:solidFill>
                        </a:rPr>
                        <a:t>Is x equal</a:t>
                      </a:r>
                      <a:r>
                        <a:rPr lang="en-US" sz="1600" baseline="0" dirty="0">
                          <a:solidFill>
                            <a:schemeClr val="tx1"/>
                          </a:solidFill>
                        </a:rPr>
                        <a:t> to y?</a:t>
                      </a:r>
                      <a:endParaRPr lang="en-US" sz="1600" dirty="0">
                        <a:solidFill>
                          <a:schemeClr val="tx1"/>
                        </a:solidFill>
                      </a:endParaRPr>
                    </a:p>
                  </a:txBody>
                  <a:tcPr marT="45714" marB="45714">
                    <a:solidFill>
                      <a:srgbClr val="FFFFFF"/>
                    </a:solidFill>
                  </a:tcPr>
                </a:tc>
                <a:extLst>
                  <a:ext uri="{0D108BD9-81ED-4DB2-BD59-A6C34878D82A}">
                    <a16:rowId xmlns:a16="http://schemas.microsoft.com/office/drawing/2014/main" val="10005"/>
                  </a:ext>
                </a:extLst>
              </a:tr>
              <a:tr h="370795">
                <a:tc>
                  <a:txBody>
                    <a:bodyPr/>
                    <a:lstStyle/>
                    <a:p>
                      <a:r>
                        <a:rPr lang="en-US" sz="1600" dirty="0">
                          <a:solidFill>
                            <a:schemeClr val="tx1"/>
                          </a:solidFill>
                        </a:rPr>
                        <a:t>!=</a:t>
                      </a:r>
                    </a:p>
                  </a:txBody>
                  <a:tcPr marT="45714" marB="45714">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Not equal to</a:t>
                      </a:r>
                    </a:p>
                  </a:txBody>
                  <a:tcPr marT="45714" marB="45714">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x != y</a:t>
                      </a:r>
                    </a:p>
                  </a:txBody>
                  <a:tcPr marT="45714" marB="45714">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chemeClr val="tx1"/>
                          </a:solidFill>
                        </a:rPr>
                        <a:t>Is x not equal to you?</a:t>
                      </a:r>
                    </a:p>
                  </a:txBody>
                  <a:tcPr marT="45714" marB="45714">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310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if Statement with Boolean Expression</a:t>
            </a:r>
            <a:endParaRPr lang="en-US" altLang="en-US" dirty="0">
              <a:latin typeface="Times New Roman" panose="02020603050405020304" pitchFamily="18" charset="0"/>
              <a:ea typeface="+mj-ea"/>
              <a:cs typeface="Arial"/>
            </a:endParaRPr>
          </a:p>
        </p:txBody>
      </p:sp>
      <p:pic>
        <p:nvPicPr>
          <p:cNvPr id="28" name="Picture 27" descr="The code has 4 lines, as follows. Line 1. If left parenthesis sales is more than 50,000 right parenthesis. Line 2. Left brace. Line 3, indented. Bonus equals 500 semicolon. Line 4.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25" y="2485946"/>
            <a:ext cx="2768044" cy="1269249"/>
          </a:xfrm>
          <a:prstGeom prst="rect">
            <a:avLst/>
          </a:prstGeom>
        </p:spPr>
      </p:pic>
      <p:pic>
        <p:nvPicPr>
          <p:cNvPr id="29" name="Picture 28" descr="In a decision structure flowchart, a path flows to the decision block, sales greater than 50,000. If false, the path proceeds. If true, an alternative path proceeds to the decision, bonus = 500, and then loops back to the main pa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151" y="1773238"/>
            <a:ext cx="3795649" cy="4133723"/>
          </a:xfrm>
          <a:prstGeom prst="rect">
            <a:avLst/>
          </a:prstGeom>
        </p:spPr>
      </p:pic>
    </p:spTree>
    <p:extLst>
      <p:ext uri="{BB962C8B-B14F-4D97-AF65-F5344CB8AC3E}">
        <p14:creationId xmlns:p14="http://schemas.microsoft.com/office/powerpoint/2010/main" val="103019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4.2 The if-else Statement</a:t>
            </a:r>
            <a:endParaRPr lang="en-US" altLang="en-US" dirty="0">
              <a:latin typeface="Times New Roman" panose="02020603050405020304" pitchFamily="18" charset="0"/>
              <a:ea typeface="+mj-ea"/>
              <a:cs typeface="Arial"/>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spAutoFit/>
          </a:bodyPr>
          <a:lstStyle/>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An</a:t>
            </a:r>
            <a:r>
              <a:rPr lang="en-US" altLang="en-US" sz="2400" i="1" dirty="0">
                <a:solidFill>
                  <a:srgbClr val="000000"/>
                </a:solidFill>
                <a:latin typeface="Arial (Body)"/>
                <a:ea typeface="+mn-ea"/>
              </a:rPr>
              <a:t> </a:t>
            </a:r>
            <a:r>
              <a:rPr lang="en-US" altLang="en-US" sz="2400" b="1" dirty="0">
                <a:solidFill>
                  <a:srgbClr val="000000"/>
                </a:solidFill>
                <a:latin typeface="Arial (Body)"/>
                <a:ea typeface="+mn-ea"/>
              </a:rPr>
              <a:t>if-else </a:t>
            </a:r>
            <a:r>
              <a:rPr lang="en-US" altLang="en-US" sz="2400" dirty="0">
                <a:solidFill>
                  <a:srgbClr val="000000"/>
                </a:solidFill>
                <a:latin typeface="Arial (Body)"/>
                <a:ea typeface="+mn-ea"/>
              </a:rPr>
              <a:t>statement will execute one block of statement if its Boolean expression is true or another block if its Boolean expression is false</a:t>
            </a:r>
          </a:p>
          <a:p>
            <a:pPr marL="255651" lvl="0" indent="-255651" fontAlgn="base">
              <a:spcAft>
                <a:spcPct val="0"/>
              </a:spcAft>
              <a:buFont typeface="Arial" panose="020B0604020202020204" pitchFamily="34" charset="0"/>
              <a:buChar char="•"/>
            </a:pPr>
            <a:r>
              <a:rPr lang="en-US" altLang="en-US" sz="2400" dirty="0">
                <a:solidFill>
                  <a:srgbClr val="000000"/>
                </a:solidFill>
                <a:latin typeface="Arial (Body)"/>
                <a:ea typeface="+mn-ea"/>
              </a:rPr>
              <a:t>It has two parts: an </a:t>
            </a:r>
            <a:r>
              <a:rPr lang="en-US" altLang="en-US" sz="2400" b="1" dirty="0">
                <a:solidFill>
                  <a:srgbClr val="000000"/>
                </a:solidFill>
                <a:latin typeface="Arial (Body)"/>
                <a:ea typeface="+mn-ea"/>
              </a:rPr>
              <a:t>if</a:t>
            </a:r>
            <a:r>
              <a:rPr lang="en-US" altLang="en-US" sz="2400" dirty="0">
                <a:solidFill>
                  <a:srgbClr val="000000"/>
                </a:solidFill>
                <a:latin typeface="Arial (Body)"/>
                <a:ea typeface="+mn-ea"/>
              </a:rPr>
              <a:t> clause and an </a:t>
            </a:r>
            <a:r>
              <a:rPr lang="en-US" altLang="en-US" sz="2400" b="1" dirty="0">
                <a:solidFill>
                  <a:srgbClr val="000000"/>
                </a:solidFill>
                <a:latin typeface="Arial (Body)"/>
                <a:ea typeface="+mn-ea"/>
              </a:rPr>
              <a:t>else</a:t>
            </a:r>
            <a:r>
              <a:rPr lang="en-US" altLang="en-US" sz="2400" dirty="0">
                <a:solidFill>
                  <a:srgbClr val="000000"/>
                </a:solidFill>
                <a:latin typeface="Arial (Body)"/>
                <a:ea typeface="+mn-ea"/>
              </a:rPr>
              <a:t> clause</a:t>
            </a:r>
          </a:p>
          <a:p>
            <a:pPr marL="255651" lvl="0" indent="-255651" fontAlgn="base">
              <a:spcAft>
                <a:spcPct val="0"/>
              </a:spcAft>
              <a:buFont typeface="Arial" panose="020B0604020202020204" pitchFamily="34" charset="0"/>
              <a:buChar char="•"/>
            </a:pPr>
            <a:r>
              <a:rPr lang="en-US" altLang="en-US" sz="2400" dirty="0" smtClean="0">
                <a:solidFill>
                  <a:srgbClr val="000000"/>
                </a:solidFill>
                <a:latin typeface="Arial (Body)"/>
                <a:ea typeface="+mn-ea"/>
              </a:rPr>
              <a:t>In</a:t>
            </a:r>
            <a:endParaRPr lang="en-US" altLang="en-US" sz="2400" dirty="0">
              <a:solidFill>
                <a:srgbClr val="000000"/>
              </a:solidFill>
              <a:latin typeface="Arial (Body)"/>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3789923812"/>
              </p:ext>
            </p:extLst>
          </p:nvPr>
        </p:nvGraphicFramePr>
        <p:xfrm>
          <a:off x="1087831" y="3592500"/>
          <a:ext cx="494974" cy="337483"/>
        </p:xfrm>
        <a:graphic>
          <a:graphicData uri="http://schemas.openxmlformats.org/presentationml/2006/ole">
            <mc:AlternateContent xmlns:mc="http://schemas.openxmlformats.org/markup-compatibility/2006">
              <mc:Choice xmlns:v="urn:schemas-microsoft-com:vml" Requires="v">
                <p:oleObj spid="_x0000_s3167"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87831" y="3592500"/>
                        <a:ext cx="494974" cy="337483"/>
                      </a:xfrm>
                      <a:prstGeom prst="rect">
                        <a:avLst/>
                      </a:prstGeom>
                    </p:spPr>
                  </p:pic>
                </p:oleObj>
              </mc:Fallback>
            </mc:AlternateContent>
          </a:graphicData>
        </a:graphic>
      </p:graphicFrame>
      <p:sp>
        <p:nvSpPr>
          <p:cNvPr id="4" name="Text Placeholder 3"/>
          <p:cNvSpPr>
            <a:spLocks noGrp="1"/>
          </p:cNvSpPr>
          <p:nvPr>
            <p:ph type="body" idx="2"/>
          </p:nvPr>
        </p:nvSpPr>
        <p:spPr>
          <a:xfrm>
            <a:off x="1539263" y="3448616"/>
            <a:ext cx="3279481" cy="625249"/>
          </a:xfrm>
        </p:spPr>
        <p:txBody>
          <a:bodyPr/>
          <a:lstStyle/>
          <a:p>
            <a:pPr marL="0" lvl="0" indent="0">
              <a:buNone/>
            </a:pPr>
            <a:r>
              <a:rPr lang="en-US" altLang="en-US" sz="2400" dirty="0">
                <a:solidFill>
                  <a:srgbClr val="000000"/>
                </a:solidFill>
                <a:latin typeface="Arial (Body)"/>
              </a:rPr>
              <a:t>a generic format looks</a:t>
            </a:r>
            <a:r>
              <a:rPr lang="en-US" altLang="en-US" sz="2400" dirty="0" smtClean="0">
                <a:solidFill>
                  <a:srgbClr val="000000"/>
                </a:solidFill>
                <a:latin typeface="Arial (Body)"/>
              </a:rPr>
              <a:t>:</a:t>
            </a:r>
            <a:endParaRPr lang="en-US" sz="2400" dirty="0"/>
          </a:p>
        </p:txBody>
      </p:sp>
      <p:pic>
        <p:nvPicPr>
          <p:cNvPr id="7" name="Picture 6" descr="The code has 8 lines, as follows. Line 1. If left parenthesis expression right parenthesis. Line 2. Left brace. Line 3, indented. Statements semicolon. Line 4. Right brace. Line 5. Else. Line 6. Left brace. Line 7, indented. Statements semicolon. Line 8. Right brace."/>
          <p:cNvPicPr>
            <a:picLocks noChangeAspect="1"/>
          </p:cNvPicPr>
          <p:nvPr/>
        </p:nvPicPr>
        <p:blipFill>
          <a:blip r:embed="rId5"/>
          <a:stretch>
            <a:fillRect/>
          </a:stretch>
        </p:blipFill>
        <p:spPr>
          <a:xfrm>
            <a:off x="744467" y="4166383"/>
            <a:ext cx="1676675" cy="2174856"/>
          </a:xfrm>
          <a:prstGeom prst="rect">
            <a:avLst/>
          </a:prstGeom>
        </p:spPr>
      </p:pic>
    </p:spTree>
    <p:extLst>
      <p:ext uri="{BB962C8B-B14F-4D97-AF65-F5344CB8AC3E}">
        <p14:creationId xmlns:p14="http://schemas.microsoft.com/office/powerpoint/2010/main" val="335241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fontAlgn="base">
              <a:spcBef>
                <a:spcPct val="0"/>
              </a:spcBef>
              <a:spcAft>
                <a:spcPct val="0"/>
              </a:spcAft>
              <a:buClrTx/>
            </a:pPr>
            <a:r>
              <a:rPr lang="en-US" altLang="en-US" dirty="0" smtClean="0">
                <a:latin typeface="Times New Roman" panose="02020603050405020304" pitchFamily="18" charset="0"/>
                <a:ea typeface="+mj-ea"/>
                <a:cs typeface="Arial"/>
              </a:rPr>
              <a:t>Example of if-else Statement</a:t>
            </a:r>
            <a:endParaRPr lang="en-US" altLang="en-US" dirty="0">
              <a:latin typeface="Times New Roman" panose="02020603050405020304" pitchFamily="18" charset="0"/>
              <a:ea typeface="+mj-ea"/>
              <a:cs typeface="Arial"/>
            </a:endParaRPr>
          </a:p>
        </p:txBody>
      </p:sp>
      <p:pic>
        <p:nvPicPr>
          <p:cNvPr id="24" name="Picture 23" descr="In a flow chart, a path proceeds to the statement block, temperature greater than 40. If false, a path proceeds to the statement, display double quote cold double quote. If true, the path proceeds to the statement, display double quote hot double quote. After each alternative statement, the paths proce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7" y="1773237"/>
            <a:ext cx="4489163" cy="2348819"/>
          </a:xfrm>
          <a:prstGeom prst="rect">
            <a:avLst/>
          </a:prstGeom>
        </p:spPr>
      </p:pic>
      <p:pic>
        <p:nvPicPr>
          <p:cNvPr id="23" name="Picture 22" descr="The code has 8 lines, as follows. Line 1. If left parenthesis temp is larger than 40 right parenthesis. Line 2. Left brace. Line 3, indented. Message box dot show left parenthesis double quote hot double quote right parenthesis semicolon. Line 4. Right brace. Line 5. Else. Line 6. Left brace. Line 7, indented. Message box dot show left parenthesis double quote cold double quote right parenthesis semicolon. Line 8.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581" y="1773238"/>
            <a:ext cx="3425219" cy="2189162"/>
          </a:xfrm>
          <a:prstGeom prst="rect">
            <a:avLst/>
          </a:prstGeom>
        </p:spPr>
      </p:pic>
    </p:spTree>
    <p:extLst>
      <p:ext uri="{BB962C8B-B14F-4D97-AF65-F5344CB8AC3E}">
        <p14:creationId xmlns:p14="http://schemas.microsoft.com/office/powerpoint/2010/main" val="127618157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8390</TotalTime>
  <Words>1478</Words>
  <Application>Microsoft Office PowerPoint</Application>
  <PresentationFormat>On-screen Show (4:3)</PresentationFormat>
  <Paragraphs>181</Paragraphs>
  <Slides>31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Arial (Body)</vt:lpstr>
      <vt:lpstr>Consolas</vt:lpstr>
      <vt:lpstr>Noto Sans Symbols</vt:lpstr>
      <vt:lpstr>Times New Roman</vt:lpstr>
      <vt:lpstr>Verdana</vt:lpstr>
      <vt:lpstr>508 Lecture</vt:lpstr>
      <vt:lpstr>1_508 Lecture</vt:lpstr>
      <vt:lpstr>Equation</vt:lpstr>
      <vt:lpstr>Starting out with Visual</vt:lpstr>
      <vt:lpstr>Topics (1 of 2)</vt:lpstr>
      <vt:lpstr>Topics (2 of 2)</vt:lpstr>
      <vt:lpstr>4.1 Decision Structures</vt:lpstr>
      <vt:lpstr>A Simple Decision Structure</vt:lpstr>
      <vt:lpstr>Relational Operators</vt:lpstr>
      <vt:lpstr>if Statement with Boolean Expression</vt:lpstr>
      <vt:lpstr>4.2 The if-else Statement</vt:lpstr>
      <vt:lpstr>Example of if-else Statement</vt:lpstr>
      <vt:lpstr>4.3 Nested Decision Structures</vt:lpstr>
      <vt:lpstr>A Sample Nested Decision Structure (1 of 2)</vt:lpstr>
      <vt:lpstr>A Sample Nested Decision Structure (2 of 2)</vt:lpstr>
      <vt:lpstr>The if-else-if Statement</vt:lpstr>
      <vt:lpstr>4.4 Logical Operators</vt:lpstr>
      <vt:lpstr>Sample Decision Structures with Logical Operators</vt:lpstr>
      <vt:lpstr>4.5 bool Variables and Flags</vt:lpstr>
      <vt:lpstr>4.6 Comparing Strings</vt:lpstr>
      <vt:lpstr>4.7 Preventing Data Conversion Exception</vt:lpstr>
      <vt:lpstr>Samples of TryParse Methods</vt:lpstr>
      <vt:lpstr>4.8 Input Validation</vt:lpstr>
      <vt:lpstr>4.9 Radio Buttons and Check Boxes</vt:lpstr>
      <vt:lpstr>Radiobutton Control</vt:lpstr>
      <vt:lpstr>Working with Radio Buttons in Code</vt:lpstr>
      <vt:lpstr>Checkbox Control</vt:lpstr>
      <vt:lpstr>The CheckedChanged Event</vt:lpstr>
      <vt:lpstr>4.10 The switch Statement</vt:lpstr>
      <vt:lpstr>Generic Format of the switch Statement</vt:lpstr>
      <vt:lpstr>Sample switch Statement</vt:lpstr>
      <vt:lpstr>4.11 Introduction to List Boxes</vt:lpstr>
      <vt:lpstr>Selecteditem</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Out With Visual C#®, 4e</dc:title>
  <dc:subject>Computer Science</dc:subject>
  <dc:creator>Gaddis</dc:creator>
  <cp:keywords>Starting Out With Visual C#</cp:keywords>
  <cp:lastModifiedBy>Windows User</cp:lastModifiedBy>
  <cp:revision>906</cp:revision>
  <dcterms:modified xsi:type="dcterms:W3CDTF">2018-03-19T06:51:50Z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