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46"/>
  </p:notesMasterIdLst>
  <p:handoutMasterIdLst>
    <p:handoutMasterId r:id="rId47"/>
  </p:handoutMasterIdLst>
  <p:sldIdLst>
    <p:sldId id="301" r:id="rId3"/>
    <p:sldId id="347" r:id="rId4"/>
    <p:sldId id="352"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05" r:id="rId4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94" userDrawn="1">
          <p15:clr>
            <a:srgbClr val="A4A3A4"/>
          </p15:clr>
        </p15:guide>
        <p15:guide id="2" pos="3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Chinarayudu K" initials="CK" lastIdx="0" clrIdx="6">
    <p:extLst>
      <p:ext uri="{19B8F6BF-5375-455C-9EA6-DF929625EA0E}">
        <p15:presenceInfo xmlns:p15="http://schemas.microsoft.com/office/powerpoint/2012/main" userId="Chinarayudu 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94302" autoAdjust="0"/>
  </p:normalViewPr>
  <p:slideViewPr>
    <p:cSldViewPr snapToGrid="0" snapToObjects="1">
      <p:cViewPr varScale="1">
        <p:scale>
          <a:sx n="105" d="100"/>
          <a:sy n="105" d="100"/>
        </p:scale>
        <p:origin x="1260" y="102"/>
      </p:cViewPr>
      <p:guideLst>
        <p:guide orient="horz" pos="1094"/>
        <p:guide pos="3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3/22/2018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3/22/2018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3/22/2018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3/22/2018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3/22/2018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3/22/2018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115334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3/22/2018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639829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3/22/2018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18782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918305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3/22/2018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4609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022959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3/22/2018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4144326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066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5054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8687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8031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52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6200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3242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0323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9592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3647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12755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65184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3796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7880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918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3/22/2018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906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60">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2017, 2014, 2012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0" r:id="rId51"/>
    <p:sldLayoutId id="2147483711" r:id="rId52"/>
    <p:sldLayoutId id="2147483712" r:id="rId53"/>
    <p:sldLayoutId id="2147483713" r:id="rId54"/>
    <p:sldLayoutId id="2147483714" r:id="rId55"/>
    <p:sldLayoutId id="2147483715" r:id="rId56"/>
    <p:sldLayoutId id="2147483716" r:id="rId57"/>
    <p:sldLayoutId id="2147483717" r:id="rId5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9.xml"/><Relationship Id="rId1" Type="http://schemas.openxmlformats.org/officeDocument/2006/relationships/vmlDrawing" Target="../drawings/vmlDrawing1.vml"/><Relationship Id="rId6" Type="http://schemas.openxmlformats.org/officeDocument/2006/relationships/image" Target="../media/image4.jpg"/><Relationship Id="rId5" Type="http://schemas.openxmlformats.org/officeDocument/2006/relationships/image" Target="../media/image3.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0.xml"/><Relationship Id="rId1" Type="http://schemas.openxmlformats.org/officeDocument/2006/relationships/vmlDrawing" Target="../drawings/vmlDrawing5.v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slideLayout" Target="../slideLayouts/slideLayout21.xml"/><Relationship Id="rId1" Type="http://schemas.openxmlformats.org/officeDocument/2006/relationships/vmlDrawing" Target="../drawings/vmlDrawing6.vml"/><Relationship Id="rId6" Type="http://schemas.openxmlformats.org/officeDocument/2006/relationships/image" Target="../media/image24.jpg"/><Relationship Id="rId5" Type="http://schemas.openxmlformats.org/officeDocument/2006/relationships/image" Target="../media/image22.w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0.xml"/><Relationship Id="rId1" Type="http://schemas.openxmlformats.org/officeDocument/2006/relationships/vmlDrawing" Target="../drawings/vmlDrawing7.vml"/><Relationship Id="rId5" Type="http://schemas.openxmlformats.org/officeDocument/2006/relationships/image" Target="../media/image27.jpg"/><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0.xml"/><Relationship Id="rId1" Type="http://schemas.openxmlformats.org/officeDocument/2006/relationships/vmlDrawing" Target="../drawings/vmlDrawing8.vml"/><Relationship Id="rId5" Type="http://schemas.openxmlformats.org/officeDocument/2006/relationships/image" Target="../media/image29.jpg"/><Relationship Id="rId4" Type="http://schemas.openxmlformats.org/officeDocument/2006/relationships/image" Target="../media/image2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9.xml"/><Relationship Id="rId1" Type="http://schemas.openxmlformats.org/officeDocument/2006/relationships/vmlDrawing" Target="../drawings/vmlDrawing9.vml"/><Relationship Id="rId5" Type="http://schemas.openxmlformats.org/officeDocument/2006/relationships/image" Target="../media/image31.jpg"/><Relationship Id="rId4" Type="http://schemas.openxmlformats.org/officeDocument/2006/relationships/image" Target="../media/image3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0.xml"/><Relationship Id="rId1" Type="http://schemas.openxmlformats.org/officeDocument/2006/relationships/vmlDrawing" Target="../drawings/vmlDrawing10.v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0.xml"/><Relationship Id="rId1" Type="http://schemas.openxmlformats.org/officeDocument/2006/relationships/vmlDrawing" Target="../drawings/vmlDrawing11.vml"/><Relationship Id="rId5" Type="http://schemas.openxmlformats.org/officeDocument/2006/relationships/image" Target="../media/image38.jpg"/><Relationship Id="rId4" Type="http://schemas.openxmlformats.org/officeDocument/2006/relationships/image" Target="../media/image37.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0.xml"/><Relationship Id="rId1" Type="http://schemas.openxmlformats.org/officeDocument/2006/relationships/vmlDrawing" Target="../drawings/vmlDrawing12.v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image" Target="../media/image44.jpg"/><Relationship Id="rId2" Type="http://schemas.openxmlformats.org/officeDocument/2006/relationships/slideLayout" Target="../slideLayouts/slideLayout21.xml"/><Relationship Id="rId1" Type="http://schemas.openxmlformats.org/officeDocument/2006/relationships/vmlDrawing" Target="../drawings/vmlDrawing13.vml"/><Relationship Id="rId6" Type="http://schemas.openxmlformats.org/officeDocument/2006/relationships/image" Target="../media/image43.wmf"/><Relationship Id="rId5" Type="http://schemas.openxmlformats.org/officeDocument/2006/relationships/oleObject" Target="../embeddings/oleObject15.bin"/><Relationship Id="rId4" Type="http://schemas.openxmlformats.org/officeDocument/2006/relationships/image" Target="../media/image42.wmf"/></Relationships>
</file>

<file path=ppt/slides/_rels/slide2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0.xml"/><Relationship Id="rId1" Type="http://schemas.openxmlformats.org/officeDocument/2006/relationships/vmlDrawing" Target="../drawings/vmlDrawing14.vml"/><Relationship Id="rId5" Type="http://schemas.openxmlformats.org/officeDocument/2006/relationships/image" Target="../media/image48.jpg"/><Relationship Id="rId4" Type="http://schemas.openxmlformats.org/officeDocument/2006/relationships/image" Target="../media/image47.wmf"/></Relationships>
</file>

<file path=ppt/slides/_rels/slide2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4.bin"/><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9.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57060"/>
            <a:ext cx="8363663" cy="564671"/>
          </a:xfrm>
        </p:spPr>
        <p:txBody>
          <a:bodyPr anchor="ctr"/>
          <a:lstStyle/>
          <a:p>
            <a:r>
              <a:rPr lang="en-US" dirty="0"/>
              <a:t>Starting out with </a:t>
            </a:r>
            <a:r>
              <a:rPr lang="en-US" dirty="0" smtClean="0"/>
              <a:t>Visual</a:t>
            </a:r>
            <a:endParaRPr lang="en-US" baseline="30000" dirty="0"/>
          </a:p>
        </p:txBody>
      </p:sp>
      <p:graphicFrame>
        <p:nvGraphicFramePr>
          <p:cNvPr id="9" name="Object 8" descr="c sharp registered sign"/>
          <p:cNvGraphicFramePr>
            <a:graphicFrameLocks noChangeAspect="1"/>
          </p:cNvGraphicFramePr>
          <p:nvPr>
            <p:extLst>
              <p:ext uri="{D42A27DB-BD31-4B8C-83A1-F6EECF244321}">
                <p14:modId xmlns:p14="http://schemas.microsoft.com/office/powerpoint/2010/main" val="3363326692"/>
              </p:ext>
            </p:extLst>
          </p:nvPr>
        </p:nvGraphicFramePr>
        <p:xfrm>
          <a:off x="5059144" y="595302"/>
          <a:ext cx="752206" cy="502981"/>
        </p:xfrm>
        <a:graphic>
          <a:graphicData uri="http://schemas.openxmlformats.org/presentationml/2006/ole">
            <mc:AlternateContent xmlns:mc="http://schemas.openxmlformats.org/markup-compatibility/2006">
              <mc:Choice xmlns:v="urn:schemas-microsoft-com:vml" Requires="v">
                <p:oleObj spid="_x0000_s1235" name="Equation" r:id="rId4" imgW="304560" imgH="203040" progId="Equation.DSMT4">
                  <p:embed/>
                </p:oleObj>
              </mc:Choice>
              <mc:Fallback>
                <p:oleObj name="Equation" r:id="rId4" imgW="304560" imgH="203040" progId="Equation.DSMT4">
                  <p:embed/>
                  <p:pic>
                    <p:nvPicPr>
                      <p:cNvPr id="2" name="Object 1" descr="c sharp registered sign"/>
                      <p:cNvPicPr/>
                      <p:nvPr/>
                    </p:nvPicPr>
                    <p:blipFill>
                      <a:blip r:embed="rId5"/>
                      <a:stretch>
                        <a:fillRect/>
                      </a:stretch>
                    </p:blipFill>
                    <p:spPr>
                      <a:xfrm>
                        <a:off x="5059144" y="595302"/>
                        <a:ext cx="752206" cy="502981"/>
                      </a:xfrm>
                      <a:prstGeom prst="rect">
                        <a:avLst/>
                      </a:prstGeom>
                    </p:spPr>
                  </p:pic>
                </p:oleObj>
              </mc:Fallback>
            </mc:AlternateContent>
          </a:graphicData>
        </a:graphic>
      </p:graphicFrame>
      <p:sp>
        <p:nvSpPr>
          <p:cNvPr id="3" name="Text Placeholder 2"/>
          <p:cNvSpPr>
            <a:spLocks noGrp="1"/>
          </p:cNvSpPr>
          <p:nvPr>
            <p:ph type="body" idx="1"/>
          </p:nvPr>
        </p:nvSpPr>
        <p:spPr>
          <a:xfrm>
            <a:off x="457200" y="1211110"/>
            <a:ext cx="8302702" cy="440017"/>
          </a:xfrm>
        </p:spPr>
        <p:txBody>
          <a:bodyPr/>
          <a:lstStyle/>
          <a:p>
            <a:r>
              <a:rPr lang="en-US" dirty="0" smtClean="0">
                <a:solidFill>
                  <a:schemeClr val="tx2"/>
                </a:solidFill>
                <a:latin typeface="+mn-lt"/>
              </a:rPr>
              <a:t>Fourth Edition</a:t>
            </a:r>
            <a:endParaRPr lang="en-US" dirty="0">
              <a:solidFill>
                <a:schemeClr val="tx2"/>
              </a:solidFill>
              <a:latin typeface="+mn-lt"/>
            </a:endParaRPr>
          </a:p>
        </p:txBody>
      </p:sp>
      <p:sp>
        <p:nvSpPr>
          <p:cNvPr id="4" name="Text Placeholder 3"/>
          <p:cNvSpPr>
            <a:spLocks noGrp="1"/>
          </p:cNvSpPr>
          <p:nvPr>
            <p:ph type="body" idx="2"/>
          </p:nvPr>
        </p:nvSpPr>
        <p:spPr>
          <a:xfrm>
            <a:off x="4876800" y="2285999"/>
            <a:ext cx="3657600" cy="739083"/>
          </a:xfrm>
        </p:spPr>
        <p:txBody>
          <a:bodyPr/>
          <a:lstStyle/>
          <a:p>
            <a:pPr lvl="0" algn="ctr"/>
            <a:r>
              <a:rPr lang="en-US" b="1" dirty="0" smtClean="0">
                <a:latin typeface="+mn-lt"/>
              </a:rPr>
              <a:t>Chapter 3</a:t>
            </a:r>
            <a:endParaRPr lang="en-US" b="1" dirty="0">
              <a:latin typeface="+mn-lt"/>
            </a:endParaRPr>
          </a:p>
        </p:txBody>
      </p:sp>
      <p:sp>
        <p:nvSpPr>
          <p:cNvPr id="5" name="Text Placeholder 4"/>
          <p:cNvSpPr>
            <a:spLocks noGrp="1"/>
          </p:cNvSpPr>
          <p:nvPr>
            <p:ph type="body" idx="3"/>
          </p:nvPr>
        </p:nvSpPr>
        <p:spPr>
          <a:xfrm>
            <a:off x="4876800" y="3114461"/>
            <a:ext cx="3657600" cy="545493"/>
          </a:xfrm>
        </p:spPr>
        <p:txBody>
          <a:bodyPr/>
          <a:lstStyle/>
          <a:p>
            <a:pPr algn="ctr" eaLnBrk="1" hangingPunct="1"/>
            <a:r>
              <a:rPr lang="en-US" altLang="en-US" dirty="0">
                <a:latin typeface="+mn-lt"/>
              </a:rPr>
              <a:t>Processing Data</a:t>
            </a:r>
          </a:p>
        </p:txBody>
      </p:sp>
      <p:pic>
        <p:nvPicPr>
          <p:cNvPr id="8" name="Picture 7" descr="Front cover: Starting Out With Visual C#® Fourth Edition by Gaddi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56" y="1806237"/>
            <a:ext cx="3621420" cy="4515437"/>
          </a:xfrm>
          <a:prstGeom prst="rect">
            <a:avLst/>
          </a:prstGeom>
          <a:ln w="9525">
            <a:solidFill>
              <a:schemeClr val="tx1"/>
            </a:solidFill>
          </a:ln>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2017, 2014, 2012 Pearson </a:t>
            </a:r>
            <a:r>
              <a:rPr lang="en-US" altLang="en-US" sz="1200" dirty="0">
                <a:solidFill>
                  <a:schemeClr val="tx1"/>
                </a:solidFill>
                <a:latin typeface="Verdana"/>
                <a:ea typeface="Verdana" panose="020B0604030504040204" pitchFamily="34" charset="0"/>
                <a:cs typeface="Verdana" panose="020B0604030504040204" pitchFamily="34" charset="0"/>
              </a:rPr>
              <a:t>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smtClean="0">
                <a:solidFill>
                  <a:schemeClr val="tx2"/>
                </a:solidFill>
                <a:latin typeface="Times New Roman" panose="02020603050405020304" pitchFamily="18" charset="0"/>
                <a:ea typeface="+mj-ea"/>
                <a:cs typeface="Times New Roman" panose="02020603050405020304" pitchFamily="18" charset="0"/>
              </a:rPr>
              <a:t>String Concatenation</a:t>
            </a:r>
            <a:endParaRPr lang="en-US" altLang="en-US">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idx="1"/>
          </p:nvPr>
        </p:nvSpPr>
        <p:spPr>
          <a:xfrm>
            <a:off x="457200" y="1600200"/>
            <a:ext cx="8229600" cy="1392659"/>
          </a:xfrm>
        </p:spPr>
        <p:txBody>
          <a:bodyPr wrap="square" lIns="91425" tIns="91425" rIns="91425" bIns="91425">
            <a:spAutoFit/>
          </a:bodyPr>
          <a:lstStyle/>
          <a:p>
            <a:pPr lvl="0" indent="-255600" fontAlgn="base">
              <a:spcAft>
                <a:spcPct val="0"/>
              </a:spcAft>
              <a:buFont typeface="Arial" panose="020B0604020202020204" pitchFamily="34" charset="0"/>
              <a:buChar char="•"/>
            </a:pPr>
            <a:r>
              <a:rPr lang="en-US" altLang="en-US" sz="2200" dirty="0">
                <a:solidFill>
                  <a:srgbClr val="000000"/>
                </a:solidFill>
                <a:latin typeface="Arial (Body)"/>
                <a:ea typeface="+mn-ea"/>
              </a:rPr>
              <a:t>Concatenation is the appending of one string to the end of another string</a:t>
            </a:r>
          </a:p>
          <a:p>
            <a:pPr lvl="0" indent="-255600" fontAlgn="base">
              <a:spcAft>
                <a:spcPct val="0"/>
              </a:spcAft>
              <a:buFont typeface="Arial" panose="020B0604020202020204" pitchFamily="34" charset="0"/>
              <a:buChar char="•"/>
            </a:pPr>
            <a:r>
              <a:rPr lang="en-US" altLang="en-US" sz="2200" dirty="0" smtClean="0">
                <a:solidFill>
                  <a:srgbClr val="000000"/>
                </a:solidFill>
                <a:latin typeface="Arial (Body)"/>
              </a:rPr>
              <a:t>In </a:t>
            </a:r>
            <a:endParaRPr lang="en-US" altLang="en-US" sz="2200" dirty="0">
              <a:solidFill>
                <a:srgbClr val="000000"/>
              </a:solidFill>
              <a:latin typeface="Arial (Body)"/>
            </a:endParaRPr>
          </a:p>
        </p:txBody>
      </p:sp>
      <p:graphicFrame>
        <p:nvGraphicFramePr>
          <p:cNvPr id="8" name="Object 7" descr="c sharp"/>
          <p:cNvGraphicFramePr>
            <a:graphicFrameLocks noChangeAspect="1"/>
          </p:cNvGraphicFramePr>
          <p:nvPr>
            <p:extLst>
              <p:ext uri="{D42A27DB-BD31-4B8C-83A1-F6EECF244321}">
                <p14:modId xmlns:p14="http://schemas.microsoft.com/office/powerpoint/2010/main" val="2924116043"/>
              </p:ext>
            </p:extLst>
          </p:nvPr>
        </p:nvGraphicFramePr>
        <p:xfrm>
          <a:off x="1083038" y="2609950"/>
          <a:ext cx="388616" cy="286349"/>
        </p:xfrm>
        <a:graphic>
          <a:graphicData uri="http://schemas.openxmlformats.org/presentationml/2006/ole">
            <mc:AlternateContent xmlns:mc="http://schemas.openxmlformats.org/markup-compatibility/2006">
              <mc:Choice xmlns:v="urn:schemas-microsoft-com:vml" Requires="v">
                <p:oleObj spid="_x0000_s5294" name="Equation" r:id="rId3" imgW="241200" imgH="177480" progId="Equation.DSMT4">
                  <p:embed/>
                </p:oleObj>
              </mc:Choice>
              <mc:Fallback>
                <p:oleObj name="Equation" r:id="rId3" imgW="241200" imgH="177480" progId="Equation.DSMT4">
                  <p:embed/>
                  <p:pic>
                    <p:nvPicPr>
                      <p:cNvPr id="0" name=""/>
                      <p:cNvPicPr/>
                      <p:nvPr/>
                    </p:nvPicPr>
                    <p:blipFill>
                      <a:blip r:embed="rId4"/>
                      <a:stretch>
                        <a:fillRect/>
                      </a:stretch>
                    </p:blipFill>
                    <p:spPr>
                      <a:xfrm>
                        <a:off x="1083038" y="2609950"/>
                        <a:ext cx="388616" cy="286349"/>
                      </a:xfrm>
                      <a:prstGeom prst="rect">
                        <a:avLst/>
                      </a:prstGeom>
                    </p:spPr>
                  </p:pic>
                </p:oleObj>
              </mc:Fallback>
            </mc:AlternateContent>
          </a:graphicData>
        </a:graphic>
      </p:graphicFrame>
      <p:sp>
        <p:nvSpPr>
          <p:cNvPr id="4" name="Text Placeholder 3"/>
          <p:cNvSpPr>
            <a:spLocks noGrp="1"/>
          </p:cNvSpPr>
          <p:nvPr>
            <p:ph idx="13"/>
          </p:nvPr>
        </p:nvSpPr>
        <p:spPr>
          <a:xfrm>
            <a:off x="1341528" y="2475626"/>
            <a:ext cx="5095847" cy="540177"/>
          </a:xfrm>
        </p:spPr>
        <p:txBody>
          <a:bodyPr/>
          <a:lstStyle/>
          <a:p>
            <a:pPr marL="101600" lvl="0" indent="0" fontAlgn="base">
              <a:spcAft>
                <a:spcPct val="0"/>
              </a:spcAft>
              <a:buNone/>
            </a:pPr>
            <a:r>
              <a:rPr lang="en-US" altLang="en-US" sz="2200" dirty="0">
                <a:solidFill>
                  <a:srgbClr val="000000"/>
                </a:solidFill>
                <a:latin typeface="Arial (Body)"/>
              </a:rPr>
              <a:t>+ operator is used for concatenation</a:t>
            </a:r>
            <a:endParaRPr lang="en-US" altLang="en-US" sz="2200" dirty="0" smtClean="0">
              <a:solidFill>
                <a:srgbClr val="000000"/>
              </a:solidFill>
              <a:latin typeface="Arial (Body)"/>
            </a:endParaRPr>
          </a:p>
        </p:txBody>
      </p:sp>
      <p:pic>
        <p:nvPicPr>
          <p:cNvPr id="5" name="Picture 4" descr="The code has 2 lines, as follows. Line 1. String message semicolon. Line 2. Message equals double quote hello space double quote plus double quote world double quote semicol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415" y="3106239"/>
            <a:ext cx="3988430" cy="534335"/>
          </a:xfrm>
          <a:prstGeom prst="rect">
            <a:avLst/>
          </a:prstGeom>
        </p:spPr>
      </p:pic>
      <p:sp>
        <p:nvSpPr>
          <p:cNvPr id="7" name="Content Placeholder 6"/>
          <p:cNvSpPr>
            <a:spLocks noGrp="1"/>
          </p:cNvSpPr>
          <p:nvPr>
            <p:ph idx="14"/>
          </p:nvPr>
        </p:nvSpPr>
        <p:spPr>
          <a:xfrm>
            <a:off x="457200" y="3753953"/>
            <a:ext cx="8229600" cy="1629809"/>
          </a:xfrm>
        </p:spPr>
        <p:txBody>
          <a:bodyPr/>
          <a:lstStyle/>
          <a:p>
            <a:pPr lvl="0" indent="-255600" fontAlgn="base">
              <a:spcAft>
                <a:spcPct val="0"/>
              </a:spcAft>
              <a:buFont typeface="Arial" panose="020B0604020202020204" pitchFamily="34" charset="0"/>
              <a:buChar char="•"/>
            </a:pPr>
            <a:r>
              <a:rPr lang="en-US" altLang="en-US" sz="2200" dirty="0">
                <a:solidFill>
                  <a:srgbClr val="000000"/>
                </a:solidFill>
                <a:latin typeface="Arial (Body)"/>
              </a:rPr>
              <a:t>Concatenation can happen between a string and another data type</a:t>
            </a:r>
          </a:p>
          <a:p>
            <a:pPr lvl="1" indent="-284400" fontAlgn="base">
              <a:spcAft>
                <a:spcPct val="0"/>
              </a:spcAft>
              <a:buFont typeface="Arial" panose="020B0604020202020204" pitchFamily="34" charset="0"/>
              <a:buChar char="–"/>
            </a:pPr>
            <a:r>
              <a:rPr lang="en-US" altLang="en-US" sz="2200" dirty="0">
                <a:solidFill>
                  <a:srgbClr val="000000"/>
                </a:solidFill>
                <a:latin typeface="Consolas" panose="020B0609020204030204" pitchFamily="49" charset="0"/>
                <a:cs typeface="Consolas" panose="020B0609020204030204" pitchFamily="49" charset="0"/>
              </a:rPr>
              <a:t>int</a:t>
            </a:r>
            <a:r>
              <a:rPr lang="en-US" altLang="en-US" sz="2200" dirty="0">
                <a:solidFill>
                  <a:srgbClr val="000000"/>
                </a:solidFill>
                <a:latin typeface="Arial (Body)"/>
              </a:rPr>
              <a:t> and </a:t>
            </a:r>
            <a:r>
              <a:rPr lang="en-US" altLang="en-US" sz="2200" dirty="0">
                <a:solidFill>
                  <a:srgbClr val="000000"/>
                </a:solidFill>
                <a:latin typeface="Consolas" panose="020B0609020204030204" pitchFamily="49" charset="0"/>
                <a:cs typeface="Consolas" panose="020B0609020204030204" pitchFamily="49" charset="0"/>
              </a:rPr>
              <a:t>string</a:t>
            </a:r>
          </a:p>
          <a:p>
            <a:pPr lvl="1" indent="-284400" fontAlgn="base">
              <a:spcAft>
                <a:spcPct val="0"/>
              </a:spcAft>
              <a:buFont typeface="Arial" panose="020B0604020202020204" pitchFamily="34" charset="0"/>
              <a:buChar char="–"/>
            </a:pPr>
            <a:r>
              <a:rPr lang="en-US" altLang="en-US" sz="2200" dirty="0">
                <a:solidFill>
                  <a:srgbClr val="000000"/>
                </a:solidFill>
                <a:latin typeface="Consolas" panose="020B0609020204030204" pitchFamily="49" charset="0"/>
                <a:cs typeface="Consolas" panose="020B0609020204030204" pitchFamily="49" charset="0"/>
              </a:rPr>
              <a:t>double</a:t>
            </a:r>
            <a:r>
              <a:rPr lang="en-US" altLang="en-US" sz="2200" dirty="0">
                <a:solidFill>
                  <a:srgbClr val="000000"/>
                </a:solidFill>
                <a:latin typeface="Arial (Body)"/>
              </a:rPr>
              <a:t> and </a:t>
            </a:r>
            <a:r>
              <a:rPr lang="en-US" altLang="en-US" sz="2200" dirty="0" smtClean="0">
                <a:solidFill>
                  <a:srgbClr val="000000"/>
                </a:solidFill>
                <a:latin typeface="Consolas" panose="020B0609020204030204" pitchFamily="49" charset="0"/>
                <a:cs typeface="Consolas" panose="020B0609020204030204" pitchFamily="49" charset="0"/>
              </a:rPr>
              <a:t>string</a:t>
            </a:r>
            <a:endParaRPr lang="en-IN" dirty="0"/>
          </a:p>
        </p:txBody>
      </p:sp>
      <p:pic>
        <p:nvPicPr>
          <p:cNvPr id="6" name="Picture 5" descr="The code has 2 lines, as follows. Line 1. 12 plus double quote space apples double quote semicolon. Line 2. Double quote total is space double quote plus 25.75 semicol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9058" y="5497141"/>
            <a:ext cx="2728925" cy="534335"/>
          </a:xfrm>
          <a:prstGeom prst="rect">
            <a:avLst/>
          </a:prstGeom>
        </p:spPr>
      </p:pic>
    </p:spTree>
    <p:extLst>
      <p:ext uri="{BB962C8B-B14F-4D97-AF65-F5344CB8AC3E}">
        <p14:creationId xmlns:p14="http://schemas.microsoft.com/office/powerpoint/2010/main" val="569069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Declaring Variables Before Using Them</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Content Placeholder 2"/>
          <p:cNvSpPr>
            <a:spLocks noGrp="1"/>
          </p:cNvSpPr>
          <p:nvPr>
            <p:ph type="body" idx="1"/>
          </p:nvPr>
        </p:nvSpPr>
        <p:spPr>
          <a:xfrm>
            <a:off x="457200" y="1600200"/>
            <a:ext cx="8229600" cy="553968"/>
          </a:xfrm>
        </p:spPr>
        <p:txBody>
          <a:bodyPr wrap="square" lIns="91425" tIns="91425" rIns="91425" bIns="91425">
            <a:spAutoFit/>
          </a:bodyPr>
          <a:lstStyle/>
          <a:p>
            <a:pPr lvl="0" fontAlgn="base">
              <a:spcAft>
                <a:spcPct val="0"/>
              </a:spcAft>
              <a:buFont typeface="Arial" panose="020B0604020202020204" pitchFamily="34" charset="0"/>
              <a:buChar char="•"/>
            </a:pPr>
            <a:r>
              <a:rPr lang="en-US" altLang="en-US" sz="2400" dirty="0">
                <a:solidFill>
                  <a:srgbClr val="000000"/>
                </a:solidFill>
                <a:latin typeface="Arial (Body)"/>
                <a:ea typeface="+mn-ea"/>
              </a:rPr>
              <a:t>You can declare variables and use them </a:t>
            </a:r>
            <a:r>
              <a:rPr lang="en-US" altLang="en-US" sz="2400" dirty="0" smtClean="0">
                <a:solidFill>
                  <a:srgbClr val="000000"/>
                </a:solidFill>
                <a:latin typeface="Arial (Body)"/>
                <a:ea typeface="+mn-ea"/>
              </a:rPr>
              <a:t>later</a:t>
            </a:r>
            <a:endParaRPr lang="en-US" altLang="en-US" sz="2400" dirty="0">
              <a:solidFill>
                <a:srgbClr val="000000"/>
              </a:solidFill>
              <a:latin typeface="Arial (Body)"/>
              <a:ea typeface="+mn-ea"/>
            </a:endParaRPr>
          </a:p>
        </p:txBody>
      </p:sp>
      <p:pic>
        <p:nvPicPr>
          <p:cNvPr id="4" name="Picture 3" descr="The code has 12 lines, as follows. Line 1. Private void show name button underscore click left parenthesis object sender comma event a r g s e right parenthesis. Line 2. Left brace. Line 3, indented. Forward slash forward slash Declare a string variable to hold the full name. Line 4, indented. String full name semicolon. Line 5. Blank. Line 6, indented. Forward slash forward slash combine the names, with a space between them. Assign the. Line 7, indented. Forward slash forward slash result to the full name variable. Line 8, indented. Full name equals first name text box period text plus double quote space double quote plus last name text box period text semicolon. Line 9. Blank. Line 10, indented.  Forward slash forward slash display the full name variable in the full name label control. Line 11, indented. Full name label period text equals full name semicolon. Line 12.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885" y="2441718"/>
            <a:ext cx="6412230" cy="3296920"/>
          </a:xfrm>
          <a:prstGeom prst="rect">
            <a:avLst/>
          </a:prstGeom>
        </p:spPr>
      </p:pic>
    </p:spTree>
    <p:extLst>
      <p:ext uri="{BB962C8B-B14F-4D97-AF65-F5344CB8AC3E}">
        <p14:creationId xmlns:p14="http://schemas.microsoft.com/office/powerpoint/2010/main" val="2893033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Local Variables and Scope</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Content Placeholder 2"/>
          <p:cNvSpPr>
            <a:spLocks noGrp="1"/>
          </p:cNvSpPr>
          <p:nvPr>
            <p:ph type="body" idx="1"/>
          </p:nvPr>
        </p:nvSpPr>
        <p:spPr>
          <a:xfrm>
            <a:off x="457200" y="1600200"/>
            <a:ext cx="8229600" cy="2793042"/>
          </a:xfrm>
        </p:spPr>
        <p:txBody>
          <a:bodyPr wrap="square" lIns="91425" tIns="91425" rIns="91425" bIns="91425">
            <a:spAutoFit/>
          </a:bodyPr>
          <a:lstStyle/>
          <a:p>
            <a:pPr lvl="0" fontAlgn="base">
              <a:spcAft>
                <a:spcPct val="0"/>
              </a:spcAft>
              <a:buFont typeface="Arial" panose="020B0604020202020204" pitchFamily="34" charset="0"/>
              <a:buChar char="•"/>
            </a:pPr>
            <a:r>
              <a:rPr lang="en-US" altLang="en-US" sz="2200" dirty="0">
                <a:solidFill>
                  <a:srgbClr val="000000"/>
                </a:solidFill>
                <a:latin typeface="Arial (Body)"/>
                <a:ea typeface="+mn-ea"/>
              </a:rPr>
              <a:t>A local variable belongs to the method in which it was declared</a:t>
            </a:r>
          </a:p>
          <a:p>
            <a:pPr lvl="0" fontAlgn="base">
              <a:spcAft>
                <a:spcPct val="0"/>
              </a:spcAft>
              <a:buFont typeface="Arial" panose="020B0604020202020204" pitchFamily="34" charset="0"/>
              <a:buChar char="•"/>
            </a:pPr>
            <a:r>
              <a:rPr lang="en-US" altLang="en-US" sz="2200" dirty="0">
                <a:solidFill>
                  <a:srgbClr val="000000"/>
                </a:solidFill>
                <a:latin typeface="Arial (Body)"/>
                <a:ea typeface="+mn-ea"/>
              </a:rPr>
              <a:t>Only statements inside that method can access the variable</a:t>
            </a:r>
          </a:p>
          <a:p>
            <a:pPr lvl="0" fontAlgn="base">
              <a:spcAft>
                <a:spcPct val="0"/>
              </a:spcAft>
              <a:buFont typeface="Arial" panose="020B0604020202020204" pitchFamily="34" charset="0"/>
              <a:buChar char="•"/>
            </a:pPr>
            <a:r>
              <a:rPr lang="en-US" altLang="en-US" sz="2200" dirty="0">
                <a:solidFill>
                  <a:srgbClr val="000000"/>
                </a:solidFill>
                <a:latin typeface="Arial (Body)"/>
                <a:ea typeface="+mn-ea"/>
              </a:rPr>
              <a:t>Scope describes the part of a program in which a variable may be accessed</a:t>
            </a:r>
          </a:p>
          <a:p>
            <a:pPr lvl="0" fontAlgn="base">
              <a:spcAft>
                <a:spcPct val="0"/>
              </a:spcAft>
              <a:buFont typeface="Arial" panose="020B0604020202020204" pitchFamily="34" charset="0"/>
              <a:buChar char="•"/>
            </a:pPr>
            <a:r>
              <a:rPr lang="en-US" altLang="en-US" sz="2200" dirty="0">
                <a:solidFill>
                  <a:srgbClr val="000000"/>
                </a:solidFill>
                <a:latin typeface="Arial (Body)"/>
                <a:ea typeface="+mn-ea"/>
              </a:rPr>
              <a:t>Lifetime of a variable is the time period during which the variable exists in memory while the program is </a:t>
            </a:r>
            <a:r>
              <a:rPr lang="en-US" altLang="en-US" sz="2200" dirty="0" smtClean="0">
                <a:solidFill>
                  <a:srgbClr val="000000"/>
                </a:solidFill>
                <a:latin typeface="Arial (Body)"/>
                <a:ea typeface="+mn-ea"/>
              </a:rPr>
              <a:t>executing</a:t>
            </a:r>
            <a:endParaRPr lang="en-US" altLang="en-US" sz="2200" dirty="0">
              <a:solidFill>
                <a:srgbClr val="000000"/>
              </a:solidFill>
              <a:latin typeface="Arial (Body)"/>
              <a:ea typeface="+mn-ea"/>
            </a:endParaRPr>
          </a:p>
        </p:txBody>
      </p:sp>
      <p:pic>
        <p:nvPicPr>
          <p:cNvPr id="9" name="Picture 8" descr="The code has 10 lines, as follows. Line 1. Private void first button underscore click left parenthesis object sender comma event a r g s e right parenthesis. Line 2. Left brace. Line 3, indented. String my name semicolon. Line 4, indented. My name equals name text box period text semicolon. Line 5. Right brace. Line 6. Blank. Line 7. Private void second button underscore click left parenthesis object sender comma event a r g s e right parenthesis. Line 8. Left brace. Line 9, indented. Output label period text equals my name semicolon.  On the right of the code sample it says error! With an arrow pointing to the word my na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746" y="4511469"/>
            <a:ext cx="4936506" cy="1783985"/>
          </a:xfrm>
          <a:prstGeom prst="rect">
            <a:avLst/>
          </a:prstGeom>
        </p:spPr>
      </p:pic>
    </p:spTree>
    <p:extLst>
      <p:ext uri="{BB962C8B-B14F-4D97-AF65-F5344CB8AC3E}">
        <p14:creationId xmlns:p14="http://schemas.microsoft.com/office/powerpoint/2010/main" val="2599617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Rules of Variables</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idx="14"/>
          </p:nvPr>
        </p:nvSpPr>
        <p:spPr>
          <a:xfrm>
            <a:off x="457200" y="1657325"/>
            <a:ext cx="8229600" cy="861744"/>
          </a:xfrm>
        </p:spPr>
        <p:txBody>
          <a:bodyPr wrap="square" lIns="91425" tIns="91425" rIns="91425" bIns="91425">
            <a:spAutoFit/>
          </a:bodyPr>
          <a:lstStyle/>
          <a:p>
            <a:pPr lvl="0" indent="-255600" fontAlgn="base">
              <a:spcAft>
                <a:spcPct val="0"/>
              </a:spcAft>
              <a:buFont typeface="Arial" panose="020B0604020202020204" pitchFamily="34" charset="0"/>
              <a:buChar char="•"/>
            </a:pPr>
            <a:r>
              <a:rPr lang="en-US" altLang="en-US" sz="2200" dirty="0">
                <a:solidFill>
                  <a:srgbClr val="000000"/>
                </a:solidFill>
                <a:latin typeface="Arial (Body)"/>
                <a:ea typeface="+mn-ea"/>
              </a:rPr>
              <a:t>You can assign a value to a variable only if the value is compatible with the </a:t>
            </a:r>
            <a:r>
              <a:rPr lang="en-US" altLang="en-US" sz="2200" dirty="0" smtClean="0">
                <a:solidFill>
                  <a:srgbClr val="000000"/>
                </a:solidFill>
                <a:latin typeface="Arial (Body)"/>
                <a:ea typeface="+mn-ea"/>
              </a:rPr>
              <a:t>variable’s </a:t>
            </a:r>
            <a:r>
              <a:rPr lang="en-US" altLang="en-US" sz="2200" dirty="0">
                <a:solidFill>
                  <a:srgbClr val="000000"/>
                </a:solidFill>
                <a:latin typeface="Arial (Body)"/>
                <a:ea typeface="+mn-ea"/>
              </a:rPr>
              <a:t>data </a:t>
            </a:r>
            <a:r>
              <a:rPr lang="en-US" altLang="en-US" sz="2200" dirty="0" smtClean="0">
                <a:solidFill>
                  <a:srgbClr val="000000"/>
                </a:solidFill>
                <a:latin typeface="Arial (Body)"/>
                <a:ea typeface="+mn-ea"/>
              </a:rPr>
              <a:t>type</a:t>
            </a:r>
            <a:endParaRPr lang="en-US" altLang="en-US" sz="2200" dirty="0">
              <a:solidFill>
                <a:srgbClr val="000000"/>
              </a:solidFill>
              <a:latin typeface="Arial (Body)"/>
            </a:endParaRPr>
          </a:p>
        </p:txBody>
      </p:sp>
      <p:pic>
        <p:nvPicPr>
          <p:cNvPr id="9" name="Picture 8" descr="The code has 2 lines, as follows. Line 1. String employee ID semicolon. Line 2. Employee ID equals 125 semicol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87" y="2583150"/>
            <a:ext cx="2451100" cy="495300"/>
          </a:xfrm>
          <a:prstGeom prst="rect">
            <a:avLst/>
          </a:prstGeom>
        </p:spPr>
      </p:pic>
      <p:sp>
        <p:nvSpPr>
          <p:cNvPr id="5" name="Content Placeholder 4"/>
          <p:cNvSpPr>
            <a:spLocks noGrp="1"/>
          </p:cNvSpPr>
          <p:nvPr>
            <p:ph idx="1"/>
          </p:nvPr>
        </p:nvSpPr>
        <p:spPr>
          <a:xfrm>
            <a:off x="457200" y="3128986"/>
            <a:ext cx="8229600" cy="979767"/>
          </a:xfrm>
        </p:spPr>
        <p:txBody>
          <a:bodyPr/>
          <a:lstStyle/>
          <a:p>
            <a:pPr lvl="0" indent="-284400" fontAlgn="base">
              <a:spcAft>
                <a:spcPct val="0"/>
              </a:spcAft>
              <a:buFont typeface="Arial" panose="020B0604020202020204" pitchFamily="34" charset="0"/>
              <a:buChar char="•"/>
            </a:pPr>
            <a:r>
              <a:rPr lang="en-US" altLang="en-US" sz="2200" dirty="0">
                <a:solidFill>
                  <a:srgbClr val="000000"/>
                </a:solidFill>
                <a:latin typeface="Arial (Body)"/>
              </a:rPr>
              <a:t>A variable holds one value at a time</a:t>
            </a:r>
          </a:p>
          <a:p>
            <a:pPr lvl="0" indent="-284400" fontAlgn="base">
              <a:spcAft>
                <a:spcPct val="0"/>
              </a:spcAft>
              <a:buFont typeface="Arial" panose="020B0604020202020204" pitchFamily="34" charset="0"/>
              <a:buChar char="•"/>
            </a:pPr>
            <a:r>
              <a:rPr lang="en-US" altLang="en-US" sz="2200" dirty="0" smtClean="0">
                <a:solidFill>
                  <a:srgbClr val="000000"/>
                </a:solidFill>
                <a:latin typeface="Arial (Body)"/>
              </a:rPr>
              <a:t>In</a:t>
            </a:r>
            <a:endParaRPr lang="en-US" altLang="en-US" sz="2200" dirty="0">
              <a:solidFill>
                <a:srgbClr val="000000"/>
              </a:solidFill>
              <a:latin typeface="Arial (Body)"/>
            </a:endParaRPr>
          </a:p>
        </p:txBody>
      </p:sp>
      <p:graphicFrame>
        <p:nvGraphicFramePr>
          <p:cNvPr id="6" name="Object 5" descr="c sharp"/>
          <p:cNvGraphicFramePr>
            <a:graphicFrameLocks noChangeAspect="1"/>
          </p:cNvGraphicFramePr>
          <p:nvPr>
            <p:extLst>
              <p:ext uri="{D42A27DB-BD31-4B8C-83A1-F6EECF244321}">
                <p14:modId xmlns:p14="http://schemas.microsoft.com/office/powerpoint/2010/main" val="1815406017"/>
              </p:ext>
            </p:extLst>
          </p:nvPr>
        </p:nvGraphicFramePr>
        <p:xfrm>
          <a:off x="1091346" y="3785803"/>
          <a:ext cx="449976" cy="306803"/>
        </p:xfrm>
        <a:graphic>
          <a:graphicData uri="http://schemas.openxmlformats.org/presentationml/2006/ole">
            <mc:AlternateContent xmlns:mc="http://schemas.openxmlformats.org/markup-compatibility/2006">
              <mc:Choice xmlns:v="urn:schemas-microsoft-com:vml" Requires="v">
                <p:oleObj spid="_x0000_s6287" name="Equation" r:id="rId4" imgW="279360" imgH="190440" progId="Equation.DSMT4">
                  <p:embed/>
                </p:oleObj>
              </mc:Choice>
              <mc:Fallback>
                <p:oleObj name="Equation" r:id="rId4" imgW="279360" imgH="190440" progId="Equation.DSMT4">
                  <p:embed/>
                  <p:pic>
                    <p:nvPicPr>
                      <p:cNvPr id="0" name=""/>
                      <p:cNvPicPr/>
                      <p:nvPr/>
                    </p:nvPicPr>
                    <p:blipFill>
                      <a:blip r:embed="rId5"/>
                      <a:stretch>
                        <a:fillRect/>
                      </a:stretch>
                    </p:blipFill>
                    <p:spPr>
                      <a:xfrm>
                        <a:off x="1091346" y="3785803"/>
                        <a:ext cx="449976" cy="306803"/>
                      </a:xfrm>
                      <a:prstGeom prst="rect">
                        <a:avLst/>
                      </a:prstGeom>
                    </p:spPr>
                  </p:pic>
                </p:oleObj>
              </mc:Fallback>
            </mc:AlternateContent>
          </a:graphicData>
        </a:graphic>
      </p:graphicFrame>
      <p:sp>
        <p:nvSpPr>
          <p:cNvPr id="4" name="Content Placeholder 3"/>
          <p:cNvSpPr>
            <a:spLocks noGrp="1"/>
          </p:cNvSpPr>
          <p:nvPr>
            <p:ph idx="15"/>
          </p:nvPr>
        </p:nvSpPr>
        <p:spPr>
          <a:xfrm>
            <a:off x="271494" y="3631868"/>
            <a:ext cx="8229600" cy="1142543"/>
          </a:xfrm>
        </p:spPr>
        <p:txBody>
          <a:bodyPr/>
          <a:lstStyle/>
          <a:p>
            <a:pPr marL="449263" lvl="0" indent="727075">
              <a:buNone/>
            </a:pPr>
            <a:r>
              <a:rPr lang="en-US" altLang="en-US" sz="2200" dirty="0">
                <a:solidFill>
                  <a:srgbClr val="000000"/>
                </a:solidFill>
                <a:latin typeface="Arial (Body)"/>
              </a:rPr>
              <a:t>a variable must be assigned a value before it can be used. You can initialize the variable with a value when you declare it</a:t>
            </a:r>
            <a:r>
              <a:rPr lang="en-US" altLang="en-US" sz="2200" dirty="0" smtClean="0">
                <a:solidFill>
                  <a:srgbClr val="000000"/>
                </a:solidFill>
                <a:latin typeface="Arial (Body)"/>
              </a:rPr>
              <a:t>.</a:t>
            </a:r>
            <a:endParaRPr lang="en-IN" sz="2200" dirty="0"/>
          </a:p>
        </p:txBody>
      </p:sp>
      <p:pic>
        <p:nvPicPr>
          <p:cNvPr id="10" name="Picture 9" descr="A line of code. String product description equals double quote chocolate truffle double quote semicol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439" y="4846713"/>
            <a:ext cx="6248400" cy="215900"/>
          </a:xfrm>
          <a:prstGeom prst="rect">
            <a:avLst/>
          </a:prstGeom>
        </p:spPr>
      </p:pic>
      <p:sp>
        <p:nvSpPr>
          <p:cNvPr id="7" name="Content Placeholder 6"/>
          <p:cNvSpPr>
            <a:spLocks noGrp="1"/>
          </p:cNvSpPr>
          <p:nvPr>
            <p:ph idx="13"/>
          </p:nvPr>
        </p:nvSpPr>
        <p:spPr>
          <a:xfrm>
            <a:off x="457200" y="5090605"/>
            <a:ext cx="8229600" cy="825296"/>
          </a:xfrm>
        </p:spPr>
        <p:txBody>
          <a:bodyPr/>
          <a:lstStyle/>
          <a:p>
            <a:pPr indent="-255600"/>
            <a:r>
              <a:rPr lang="en-US" altLang="en-US" sz="2200" dirty="0">
                <a:latin typeface="+mn-lt"/>
              </a:rPr>
              <a:t>Multiple variables with the same type may be declared with one </a:t>
            </a:r>
            <a:r>
              <a:rPr lang="en-US" altLang="en-US" sz="2200" dirty="0" smtClean="0">
                <a:latin typeface="+mn-lt"/>
              </a:rPr>
              <a:t>statement</a:t>
            </a:r>
            <a:endParaRPr lang="en-US" altLang="en-US" sz="2200" dirty="0">
              <a:latin typeface="+mn-lt"/>
            </a:endParaRPr>
          </a:p>
        </p:txBody>
      </p:sp>
      <p:pic>
        <p:nvPicPr>
          <p:cNvPr id="11" name="Picture 10" descr="A line of code. String last name comma first name comma middle name semicol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487" y="5943893"/>
            <a:ext cx="5067300" cy="215900"/>
          </a:xfrm>
          <a:prstGeom prst="rect">
            <a:avLst/>
          </a:prstGeom>
        </p:spPr>
      </p:pic>
    </p:spTree>
    <p:extLst>
      <p:ext uri="{BB962C8B-B14F-4D97-AF65-F5344CB8AC3E}">
        <p14:creationId xmlns:p14="http://schemas.microsoft.com/office/powerpoint/2010/main" val="2418731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3.3 Numeric Data Types and Variables</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idx="1"/>
          </p:nvPr>
        </p:nvSpPr>
        <p:spPr>
          <a:xfrm>
            <a:off x="457200" y="1600200"/>
            <a:ext cx="8229600" cy="1300326"/>
          </a:xfrm>
        </p:spPr>
        <p:txBody>
          <a:bodyPr wrap="square" lIns="91425" tIns="91425" rIns="91425" bIns="91425">
            <a:spAutoFit/>
          </a:bodyPr>
          <a:lstStyle/>
          <a:p>
            <a:pPr lvl="0" indent="-255600" fontAlgn="base">
              <a:spcAft>
                <a:spcPct val="0"/>
              </a:spcAft>
              <a:buFont typeface="Arial" panose="020B0604020202020204" pitchFamily="34" charset="0"/>
              <a:buChar char="•"/>
            </a:pPr>
            <a:r>
              <a:rPr lang="en-US" altLang="en-US" sz="2000" dirty="0">
                <a:solidFill>
                  <a:srgbClr val="000000"/>
                </a:solidFill>
                <a:latin typeface="Arial (Body)"/>
                <a:ea typeface="+mn-ea"/>
              </a:rPr>
              <a:t>If you need to store a number in a variable and use the number in a mathematical operation, the variable must be of a numeric data type</a:t>
            </a:r>
          </a:p>
          <a:p>
            <a:pPr lvl="0" indent="-255600" fontAlgn="base">
              <a:spcAft>
                <a:spcPct val="0"/>
              </a:spcAft>
              <a:buFont typeface="Arial" panose="020B0604020202020204" pitchFamily="34" charset="0"/>
              <a:buChar char="•"/>
            </a:pPr>
            <a:r>
              <a:rPr lang="en-US" altLang="en-US" sz="2000" dirty="0">
                <a:solidFill>
                  <a:srgbClr val="000000"/>
                </a:solidFill>
                <a:latin typeface="Arial (Body)"/>
                <a:ea typeface="+mn-ea"/>
              </a:rPr>
              <a:t>Commonly </a:t>
            </a:r>
            <a:r>
              <a:rPr lang="en-US" altLang="en-US" sz="2000" dirty="0" smtClean="0">
                <a:solidFill>
                  <a:srgbClr val="000000"/>
                </a:solidFill>
                <a:latin typeface="Arial (Body)"/>
                <a:ea typeface="+mn-ea"/>
              </a:rPr>
              <a:t>used</a:t>
            </a:r>
            <a:endParaRPr lang="en-US" altLang="en-US" sz="2000" dirty="0">
              <a:solidFill>
                <a:srgbClr val="000000"/>
              </a:solidFill>
              <a:latin typeface="Arial (Body)"/>
            </a:endParaRPr>
          </a:p>
        </p:txBody>
      </p:sp>
      <p:graphicFrame>
        <p:nvGraphicFramePr>
          <p:cNvPr id="7" name="Object 6" descr="c sharp"/>
          <p:cNvGraphicFramePr>
            <a:graphicFrameLocks noChangeAspect="1"/>
          </p:cNvGraphicFramePr>
          <p:nvPr>
            <p:extLst>
              <p:ext uri="{D42A27DB-BD31-4B8C-83A1-F6EECF244321}">
                <p14:modId xmlns:p14="http://schemas.microsoft.com/office/powerpoint/2010/main" val="283335682"/>
              </p:ext>
            </p:extLst>
          </p:nvPr>
        </p:nvGraphicFramePr>
        <p:xfrm>
          <a:off x="2663192" y="2522239"/>
          <a:ext cx="388616" cy="286349"/>
        </p:xfrm>
        <a:graphic>
          <a:graphicData uri="http://schemas.openxmlformats.org/presentationml/2006/ole">
            <mc:AlternateContent xmlns:mc="http://schemas.openxmlformats.org/markup-compatibility/2006">
              <mc:Choice xmlns:v="urn:schemas-microsoft-com:vml" Requires="v">
                <p:oleObj spid="_x0000_s7306" name="Equation" r:id="rId3" imgW="241200" imgH="177480" progId="Equation.DSMT4">
                  <p:embed/>
                </p:oleObj>
              </mc:Choice>
              <mc:Fallback>
                <p:oleObj name="Equation" r:id="rId3" imgW="241200" imgH="177480" progId="Equation.DSMT4">
                  <p:embed/>
                  <p:pic>
                    <p:nvPicPr>
                      <p:cNvPr id="0" name=""/>
                      <p:cNvPicPr/>
                      <p:nvPr/>
                    </p:nvPicPr>
                    <p:blipFill>
                      <a:blip r:embed="rId4"/>
                      <a:stretch>
                        <a:fillRect/>
                      </a:stretch>
                    </p:blipFill>
                    <p:spPr>
                      <a:xfrm>
                        <a:off x="2663192" y="2522239"/>
                        <a:ext cx="388616" cy="286349"/>
                      </a:xfrm>
                      <a:prstGeom prst="rect">
                        <a:avLst/>
                      </a:prstGeom>
                    </p:spPr>
                  </p:pic>
                </p:oleObj>
              </mc:Fallback>
            </mc:AlternateContent>
          </a:graphicData>
        </a:graphic>
      </p:graphicFrame>
      <p:sp>
        <p:nvSpPr>
          <p:cNvPr id="4" name="Text Placeholder 3"/>
          <p:cNvSpPr>
            <a:spLocks noGrp="1"/>
          </p:cNvSpPr>
          <p:nvPr>
            <p:ph idx="13"/>
          </p:nvPr>
        </p:nvSpPr>
        <p:spPr>
          <a:xfrm>
            <a:off x="457200" y="2403950"/>
            <a:ext cx="8229600" cy="2072799"/>
          </a:xfrm>
        </p:spPr>
        <p:txBody>
          <a:bodyPr/>
          <a:lstStyle/>
          <a:p>
            <a:pPr marL="101600" lvl="0" indent="2413000" fontAlgn="base">
              <a:spcAft>
                <a:spcPct val="0"/>
              </a:spcAft>
              <a:buNone/>
            </a:pPr>
            <a:r>
              <a:rPr lang="en-US" altLang="en-US" sz="2000" dirty="0">
                <a:solidFill>
                  <a:srgbClr val="000000"/>
                </a:solidFill>
                <a:latin typeface="Arial (Body)"/>
              </a:rPr>
              <a:t>numeric data types:</a:t>
            </a:r>
          </a:p>
          <a:p>
            <a:pPr marL="741600" lvl="1" indent="-284400" fontAlgn="base">
              <a:spcAft>
                <a:spcPct val="0"/>
              </a:spcAft>
              <a:buFont typeface="Arial" panose="020B0604020202020204" pitchFamily="34" charset="0"/>
              <a:buChar char="–"/>
            </a:pPr>
            <a:r>
              <a:rPr lang="en-US" altLang="en-US" sz="2000" dirty="0">
                <a:solidFill>
                  <a:srgbClr val="000000"/>
                </a:solidFill>
                <a:latin typeface="Consolas" panose="020B0609020204030204" pitchFamily="49" charset="0"/>
                <a:cs typeface="Consolas" panose="020B0609020204030204" pitchFamily="49" charset="0"/>
              </a:rPr>
              <a:t>int</a:t>
            </a:r>
            <a:r>
              <a:rPr lang="en-US" altLang="en-US" sz="2000" dirty="0">
                <a:solidFill>
                  <a:srgbClr val="000000"/>
                </a:solidFill>
                <a:latin typeface="Arial (Body)"/>
              </a:rPr>
              <a:t>: whole number in the range of -2,147,483,648 to 2,147,483,647</a:t>
            </a:r>
          </a:p>
          <a:p>
            <a:pPr marL="741600" lvl="1" indent="-284400" fontAlgn="base">
              <a:spcAft>
                <a:spcPct val="0"/>
              </a:spcAft>
              <a:buFont typeface="Arial" panose="020B0604020202020204" pitchFamily="34" charset="0"/>
              <a:buChar char="–"/>
            </a:pPr>
            <a:r>
              <a:rPr lang="en-US" altLang="en-US" sz="2000" dirty="0">
                <a:solidFill>
                  <a:srgbClr val="000000"/>
                </a:solidFill>
                <a:latin typeface="Consolas" panose="020B0609020204030204" pitchFamily="49" charset="0"/>
                <a:cs typeface="Consolas" panose="020B0609020204030204" pitchFamily="49" charset="0"/>
              </a:rPr>
              <a:t>double</a:t>
            </a:r>
            <a:r>
              <a:rPr lang="en-US" altLang="en-US" sz="2000" dirty="0">
                <a:solidFill>
                  <a:srgbClr val="000000"/>
                </a:solidFill>
                <a:latin typeface="Arial (Body)"/>
              </a:rPr>
              <a:t>: real numbers including numbers with fractional parts</a:t>
            </a:r>
          </a:p>
          <a:p>
            <a:pPr lvl="0" indent="-255600" fontAlgn="base">
              <a:spcAft>
                <a:spcPct val="0"/>
              </a:spcAft>
              <a:buFont typeface="Arial" panose="020B0604020202020204" pitchFamily="34" charset="0"/>
              <a:buChar char="•"/>
            </a:pPr>
            <a:r>
              <a:rPr lang="en-US" altLang="en-US" sz="2000" dirty="0">
                <a:solidFill>
                  <a:srgbClr val="000000"/>
                </a:solidFill>
                <a:latin typeface="Arial (Body)"/>
              </a:rPr>
              <a:t>Numeric literals is a number that is written into a program's code</a:t>
            </a:r>
            <a:r>
              <a:rPr lang="en-US" altLang="en-US" sz="2000" dirty="0" smtClean="0">
                <a:solidFill>
                  <a:srgbClr val="000000"/>
                </a:solidFill>
                <a:latin typeface="Arial (Body)"/>
              </a:rPr>
              <a:t>:</a:t>
            </a:r>
            <a:endParaRPr lang="en-US" altLang="en-US" sz="2000" dirty="0">
              <a:solidFill>
                <a:srgbClr val="000000"/>
              </a:solidFill>
              <a:latin typeface="Arial (Body)"/>
            </a:endParaRPr>
          </a:p>
        </p:txBody>
      </p:sp>
      <p:pic>
        <p:nvPicPr>
          <p:cNvPr id="6" name="Picture 5" descr="2 examples of numeric literals. Example 1. I n t hours worked equals 40 semicolon. Example 2. Double temperatures equals 87 point 6 semicol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765" y="4505970"/>
            <a:ext cx="3129280" cy="880110"/>
          </a:xfrm>
          <a:prstGeom prst="rect">
            <a:avLst/>
          </a:prstGeom>
        </p:spPr>
      </p:pic>
      <p:sp>
        <p:nvSpPr>
          <p:cNvPr id="5" name="Content Placeholder 4"/>
          <p:cNvSpPr>
            <a:spLocks noGrp="1"/>
          </p:cNvSpPr>
          <p:nvPr>
            <p:ph idx="14"/>
          </p:nvPr>
        </p:nvSpPr>
        <p:spPr>
          <a:xfrm>
            <a:off x="457200" y="5492675"/>
            <a:ext cx="8229600" cy="507896"/>
          </a:xfrm>
        </p:spPr>
        <p:txBody>
          <a:bodyPr/>
          <a:lstStyle/>
          <a:p>
            <a:pPr lvl="0" indent="-255600"/>
            <a:r>
              <a:rPr lang="en-US" altLang="en-US" sz="2000" dirty="0">
                <a:solidFill>
                  <a:srgbClr val="000000"/>
                </a:solidFill>
                <a:latin typeface="Arial (Body)"/>
              </a:rPr>
              <a:t>The value cannot be surrounded by </a:t>
            </a:r>
            <a:r>
              <a:rPr lang="en-US" altLang="en-US" sz="2000" dirty="0" smtClean="0">
                <a:solidFill>
                  <a:srgbClr val="000000"/>
                </a:solidFill>
                <a:latin typeface="Arial (Body)"/>
              </a:rPr>
              <a:t>quotes</a:t>
            </a:r>
            <a:endParaRPr lang="en-IN" sz="2000" dirty="0"/>
          </a:p>
        </p:txBody>
      </p:sp>
    </p:spTree>
    <p:extLst>
      <p:ext uri="{BB962C8B-B14F-4D97-AF65-F5344CB8AC3E}">
        <p14:creationId xmlns:p14="http://schemas.microsoft.com/office/powerpoint/2010/main" val="2492624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The </a:t>
            </a:r>
            <a:r>
              <a:rPr lang="en-US" altLang="en-US" dirty="0" smtClean="0">
                <a:solidFill>
                  <a:schemeClr val="tx2"/>
                </a:solidFill>
                <a:latin typeface="Consolas" panose="020B0609020204030204" pitchFamily="49" charset="0"/>
                <a:ea typeface="+mj-ea"/>
                <a:cs typeface="Consolas" panose="020B0609020204030204" pitchFamily="49" charset="0"/>
              </a:rPr>
              <a:t>decimal</a:t>
            </a:r>
            <a:r>
              <a:rPr lang="en-US" altLang="en-US" dirty="0" smtClean="0">
                <a:solidFill>
                  <a:schemeClr val="tx2"/>
                </a:solidFill>
                <a:latin typeface="Times New Roman" panose="02020603050405020304" pitchFamily="18" charset="0"/>
                <a:ea typeface="+mj-ea"/>
                <a:cs typeface="Times New Roman" panose="02020603050405020304" pitchFamily="18" charset="0"/>
              </a:rPr>
              <a:t> Data Type</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type="body" idx="1"/>
          </p:nvPr>
        </p:nvSpPr>
        <p:spPr>
          <a:xfrm>
            <a:off x="457200" y="1600200"/>
            <a:ext cx="776514" cy="553968"/>
          </a:xfrm>
        </p:spPr>
        <p:txBody>
          <a:bodyPr wrap="square" lIns="91425" tIns="91425" rIns="91425" bIns="91425">
            <a:spAutoFit/>
          </a:bodyPr>
          <a:lstStyle/>
          <a:p>
            <a:pPr lvl="0" fontAlgn="base">
              <a:spcAft>
                <a:spcPct val="0"/>
              </a:spcAft>
              <a:buFont typeface="Arial" panose="020B0604020202020204" pitchFamily="34" charset="0"/>
              <a:buChar char="•"/>
            </a:pPr>
            <a:r>
              <a:rPr lang="en-US" altLang="en-US" sz="2400" dirty="0" smtClean="0">
                <a:solidFill>
                  <a:srgbClr val="000000"/>
                </a:solidFill>
                <a:latin typeface="Arial (Body)"/>
                <a:ea typeface="+mn-ea"/>
              </a:rPr>
              <a:t>In</a:t>
            </a:r>
            <a:endParaRPr lang="en-US" altLang="en-US" sz="2400" dirty="0">
              <a:solidFill>
                <a:srgbClr val="000000"/>
              </a:solidFill>
              <a:latin typeface="Arial (Body)"/>
            </a:endParaRPr>
          </a:p>
        </p:txBody>
      </p:sp>
      <p:graphicFrame>
        <p:nvGraphicFramePr>
          <p:cNvPr id="6" name="Object 5" descr="c sharp"/>
          <p:cNvGraphicFramePr>
            <a:graphicFrameLocks noChangeAspect="1"/>
          </p:cNvGraphicFramePr>
          <p:nvPr>
            <p:extLst>
              <p:ext uri="{D42A27DB-BD31-4B8C-83A1-F6EECF244321}">
                <p14:modId xmlns:p14="http://schemas.microsoft.com/office/powerpoint/2010/main" val="2000083470"/>
              </p:ext>
            </p:extLst>
          </p:nvPr>
        </p:nvGraphicFramePr>
        <p:xfrm>
          <a:off x="1087823" y="1750777"/>
          <a:ext cx="494974" cy="337483"/>
        </p:xfrm>
        <a:graphic>
          <a:graphicData uri="http://schemas.openxmlformats.org/presentationml/2006/ole">
            <mc:AlternateContent xmlns:mc="http://schemas.openxmlformats.org/markup-compatibility/2006">
              <mc:Choice xmlns:v="urn:schemas-microsoft-com:vml" Requires="v">
                <p:oleObj spid="_x0000_s8313" name="Equation" r:id="rId3" imgW="279360" imgH="190440" progId="Equation.DSMT4">
                  <p:embed/>
                </p:oleObj>
              </mc:Choice>
              <mc:Fallback>
                <p:oleObj name="Equation" r:id="rId3" imgW="279360" imgH="190440" progId="Equation.DSMT4">
                  <p:embed/>
                  <p:pic>
                    <p:nvPicPr>
                      <p:cNvPr id="0" name=""/>
                      <p:cNvPicPr/>
                      <p:nvPr/>
                    </p:nvPicPr>
                    <p:blipFill>
                      <a:blip r:embed="rId4"/>
                      <a:stretch>
                        <a:fillRect/>
                      </a:stretch>
                    </p:blipFill>
                    <p:spPr>
                      <a:xfrm>
                        <a:off x="1087823" y="1750777"/>
                        <a:ext cx="494974" cy="337483"/>
                      </a:xfrm>
                      <a:prstGeom prst="rect">
                        <a:avLst/>
                      </a:prstGeom>
                    </p:spPr>
                  </p:pic>
                </p:oleObj>
              </mc:Fallback>
            </mc:AlternateContent>
          </a:graphicData>
        </a:graphic>
      </p:graphicFrame>
      <p:sp>
        <p:nvSpPr>
          <p:cNvPr id="5" name="Text Placeholder 4"/>
          <p:cNvSpPr>
            <a:spLocks noGrp="1"/>
          </p:cNvSpPr>
          <p:nvPr>
            <p:ph type="body" idx="2"/>
          </p:nvPr>
        </p:nvSpPr>
        <p:spPr>
          <a:xfrm>
            <a:off x="457200" y="1619139"/>
            <a:ext cx="8229600" cy="2373008"/>
          </a:xfrm>
        </p:spPr>
        <p:txBody>
          <a:bodyPr/>
          <a:lstStyle/>
          <a:p>
            <a:pPr marL="0" lvl="0" indent="1074738" fontAlgn="base">
              <a:spcAft>
                <a:spcPct val="0"/>
              </a:spcAft>
              <a:buNone/>
            </a:pPr>
            <a:r>
              <a:rPr lang="en-US" altLang="en-US" sz="2400" dirty="0">
                <a:solidFill>
                  <a:srgbClr val="000000"/>
                </a:solidFill>
                <a:latin typeface="Arial (Body)"/>
              </a:rPr>
              <a:t>the decimal keyword indicates a 128-bit data type </a:t>
            </a:r>
          </a:p>
          <a:p>
            <a:pPr lvl="0" fontAlgn="base">
              <a:spcAft>
                <a:spcPct val="0"/>
              </a:spcAft>
              <a:buFont typeface="Arial" panose="020B0604020202020204" pitchFamily="34" charset="0"/>
              <a:buChar char="•"/>
            </a:pPr>
            <a:r>
              <a:rPr lang="en-US" altLang="en-US" sz="2400" dirty="0">
                <a:solidFill>
                  <a:srgbClr val="000000"/>
                </a:solidFill>
                <a:latin typeface="Arial (Body)"/>
              </a:rPr>
              <a:t>Compared to double types, it has more precision and a smaller range, which makes it appropriate for financial and monetary calculations.</a:t>
            </a:r>
          </a:p>
          <a:p>
            <a:pPr lvl="0" fontAlgn="base">
              <a:spcAft>
                <a:spcPct val="0"/>
              </a:spcAft>
              <a:buFont typeface="Arial" panose="020B0604020202020204" pitchFamily="34" charset="0"/>
              <a:buChar char="•"/>
            </a:pPr>
            <a:r>
              <a:rPr lang="en-US" altLang="en-US" sz="2400" dirty="0">
                <a:solidFill>
                  <a:srgbClr val="000000"/>
                </a:solidFill>
                <a:latin typeface="Arial (Body)"/>
              </a:rPr>
              <a:t>Be sure to add the letter M (or m) to a decimal value</a:t>
            </a:r>
            <a:r>
              <a:rPr lang="en-US" altLang="en-US" sz="2400" dirty="0" smtClean="0">
                <a:solidFill>
                  <a:srgbClr val="000000"/>
                </a:solidFill>
                <a:latin typeface="Arial (Body)"/>
              </a:rPr>
              <a:t>:</a:t>
            </a:r>
            <a:endParaRPr lang="en-US" sz="2400" dirty="0"/>
          </a:p>
        </p:txBody>
      </p:sp>
      <p:pic>
        <p:nvPicPr>
          <p:cNvPr id="4" name="Picture 3" descr="The code has 2 lines, as follows. Line 1. Decimal payrate equals 28 point 75 m semicolon. Line 2. Decimal price equals 8 point 95 m semicol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167" y="4123785"/>
            <a:ext cx="3213100" cy="495300"/>
          </a:xfrm>
          <a:prstGeom prst="rect">
            <a:avLst/>
          </a:prstGeom>
        </p:spPr>
      </p:pic>
    </p:spTree>
    <p:extLst>
      <p:ext uri="{BB962C8B-B14F-4D97-AF65-F5344CB8AC3E}">
        <p14:creationId xmlns:p14="http://schemas.microsoft.com/office/powerpoint/2010/main" val="3723960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Explicit Conversion with Cast Operators</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Content Placeholder 2"/>
          <p:cNvSpPr>
            <a:spLocks noGrp="1"/>
          </p:cNvSpPr>
          <p:nvPr>
            <p:ph idx="1"/>
          </p:nvPr>
        </p:nvSpPr>
        <p:spPr>
          <a:xfrm>
            <a:off x="457200" y="1600200"/>
            <a:ext cx="1362456" cy="553968"/>
          </a:xfrm>
        </p:spPr>
        <p:txBody>
          <a:bodyPr wrap="square" lIns="91425" tIns="91425" rIns="91425" bIns="91425">
            <a:spAutoFit/>
          </a:bodyPr>
          <a:lstStyle/>
          <a:p>
            <a:pPr lvl="0" indent="-255600" fontAlgn="base">
              <a:spcAft>
                <a:spcPct val="0"/>
              </a:spcAft>
              <a:buFont typeface="Arial" panose="020B0604020202020204" pitchFamily="34" charset="0"/>
              <a:buChar char="•"/>
            </a:pPr>
            <a:r>
              <a:rPr lang="en-US" altLang="en-US" sz="2400" dirty="0" smtClean="0">
                <a:solidFill>
                  <a:srgbClr val="000000"/>
                </a:solidFill>
                <a:latin typeface="Arial (Body)"/>
                <a:ea typeface="+mn-ea"/>
              </a:rPr>
              <a:t>This </a:t>
            </a:r>
            <a:endParaRPr lang="en-US" altLang="en-US" sz="2400" dirty="0">
              <a:solidFill>
                <a:srgbClr val="000000"/>
              </a:solidFill>
              <a:latin typeface="Arial (Body)"/>
              <a:ea typeface="+mn-ea"/>
            </a:endParaRPr>
          </a:p>
        </p:txBody>
      </p:sp>
      <p:graphicFrame>
        <p:nvGraphicFramePr>
          <p:cNvPr id="5" name="Object 4" descr="c sharp"/>
          <p:cNvGraphicFramePr>
            <a:graphicFrameLocks noChangeAspect="1"/>
          </p:cNvGraphicFramePr>
          <p:nvPr>
            <p:extLst>
              <p:ext uri="{D42A27DB-BD31-4B8C-83A1-F6EECF244321}">
                <p14:modId xmlns:p14="http://schemas.microsoft.com/office/powerpoint/2010/main" val="2321004463"/>
              </p:ext>
            </p:extLst>
          </p:nvPr>
        </p:nvGraphicFramePr>
        <p:xfrm>
          <a:off x="1400152" y="1731763"/>
          <a:ext cx="470226" cy="346482"/>
        </p:xfrm>
        <a:graphic>
          <a:graphicData uri="http://schemas.openxmlformats.org/presentationml/2006/ole">
            <mc:AlternateContent xmlns:mc="http://schemas.openxmlformats.org/markup-compatibility/2006">
              <mc:Choice xmlns:v="urn:schemas-microsoft-com:vml" Requires="v">
                <p:oleObj spid="_x0000_s9333" name="Equation" r:id="rId3" imgW="241200" imgH="177480" progId="Equation.DSMT4">
                  <p:embed/>
                </p:oleObj>
              </mc:Choice>
              <mc:Fallback>
                <p:oleObj name="Equation" r:id="rId3" imgW="241200" imgH="177480" progId="Equation.DSMT4">
                  <p:embed/>
                  <p:pic>
                    <p:nvPicPr>
                      <p:cNvPr id="0" name=""/>
                      <p:cNvPicPr/>
                      <p:nvPr/>
                    </p:nvPicPr>
                    <p:blipFill>
                      <a:blip r:embed="rId4"/>
                      <a:stretch>
                        <a:fillRect/>
                      </a:stretch>
                    </p:blipFill>
                    <p:spPr>
                      <a:xfrm>
                        <a:off x="1400152" y="1731763"/>
                        <a:ext cx="470226" cy="346482"/>
                      </a:xfrm>
                      <a:prstGeom prst="rect">
                        <a:avLst/>
                      </a:prstGeom>
                    </p:spPr>
                  </p:pic>
                </p:oleObj>
              </mc:Fallback>
            </mc:AlternateContent>
          </a:graphicData>
        </a:graphic>
      </p:graphicFrame>
      <p:sp>
        <p:nvSpPr>
          <p:cNvPr id="4" name="Content Placeholder 3"/>
          <p:cNvSpPr>
            <a:spLocks noGrp="1"/>
          </p:cNvSpPr>
          <p:nvPr>
            <p:ph idx="13"/>
          </p:nvPr>
        </p:nvSpPr>
        <p:spPr>
          <a:xfrm>
            <a:off x="457200" y="1602505"/>
            <a:ext cx="8229600" cy="1851895"/>
          </a:xfrm>
        </p:spPr>
        <p:txBody>
          <a:bodyPr/>
          <a:lstStyle/>
          <a:p>
            <a:pPr marL="261938" lvl="0" indent="1109663" fontAlgn="base">
              <a:spcAft>
                <a:spcPct val="0"/>
              </a:spcAft>
              <a:buNone/>
            </a:pPr>
            <a:r>
              <a:rPr lang="en-US" altLang="en-US" sz="2400" dirty="0" smtClean="0">
                <a:solidFill>
                  <a:srgbClr val="000000"/>
                </a:solidFill>
                <a:latin typeface="Arial (Body)"/>
              </a:rPr>
              <a:t>allows </a:t>
            </a:r>
            <a:r>
              <a:rPr lang="en-US" altLang="en-US" sz="2400" dirty="0">
                <a:solidFill>
                  <a:srgbClr val="000000"/>
                </a:solidFill>
                <a:latin typeface="Arial (Body)"/>
              </a:rPr>
              <a:t>you to explicitly convert among types, which is known as type casting</a:t>
            </a:r>
          </a:p>
          <a:p>
            <a:pPr lvl="0" indent="-284400" fontAlgn="base">
              <a:spcAft>
                <a:spcPct val="0"/>
              </a:spcAft>
              <a:buFont typeface="Arial" panose="020B0604020202020204" pitchFamily="34" charset="0"/>
              <a:buChar char="•"/>
            </a:pPr>
            <a:r>
              <a:rPr lang="en-US" altLang="en-US" sz="2400" dirty="0">
                <a:solidFill>
                  <a:srgbClr val="000000"/>
                </a:solidFill>
                <a:latin typeface="Arial (Body)"/>
              </a:rPr>
              <a:t>You can use the cast operator which is simply a pair of parentheses with the type keyword in </a:t>
            </a:r>
            <a:r>
              <a:rPr lang="en-US" altLang="en-US" sz="2400" dirty="0" smtClean="0">
                <a:solidFill>
                  <a:srgbClr val="000000"/>
                </a:solidFill>
                <a:latin typeface="Arial (Body)"/>
              </a:rPr>
              <a:t>it</a:t>
            </a:r>
            <a:endParaRPr lang="en-US" sz="2400" dirty="0"/>
          </a:p>
        </p:txBody>
      </p:sp>
      <p:pic>
        <p:nvPicPr>
          <p:cNvPr id="6" name="Picture 5" descr="The code has 7 lines, as follows. Line 1. I n t whole number semicolon. Line 2. Decimal money number equals 4500 m semicolon. Line 3. Whole number equals left parenthesis i n t right parenthesis money number semicolon. Line 4. Blank. Line 5. Double real number semicolon. Line 6. Decimal money number equals 625 point 70 m semicolon. Line 7. Real number equals left parenthesis double right parenthesis money number semicol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215" y="3573235"/>
            <a:ext cx="3937000" cy="1714500"/>
          </a:xfrm>
          <a:prstGeom prst="rect">
            <a:avLst/>
          </a:prstGeom>
        </p:spPr>
      </p:pic>
    </p:spTree>
    <p:extLst>
      <p:ext uri="{BB962C8B-B14F-4D97-AF65-F5344CB8AC3E}">
        <p14:creationId xmlns:p14="http://schemas.microsoft.com/office/powerpoint/2010/main" val="4252702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3.4 Performing Calculations</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Content Placeholder 2"/>
          <p:cNvSpPr>
            <a:spLocks noGrp="1"/>
          </p:cNvSpPr>
          <p:nvPr>
            <p:ph idx="1"/>
          </p:nvPr>
        </p:nvSpPr>
        <p:spPr>
          <a:xfrm>
            <a:off x="457200" y="1600200"/>
            <a:ext cx="8229600" cy="923299"/>
          </a:xfrm>
        </p:spPr>
        <p:txBody>
          <a:bodyPr wrap="square" lIns="91425" tIns="91425" rIns="91425" bIns="91425">
            <a:spAutoFit/>
          </a:bodyPr>
          <a:lstStyle/>
          <a:p>
            <a:pPr marL="255600" lvl="0" indent="-255600" fontAlgn="base">
              <a:spcAft>
                <a:spcPct val="0"/>
              </a:spcAft>
              <a:buFont typeface="Arial" panose="020B0604020202020204" pitchFamily="34" charset="0"/>
              <a:buChar char="•"/>
            </a:pPr>
            <a:r>
              <a:rPr lang="en-US" altLang="en-US" sz="2400" dirty="0" smtClean="0">
                <a:solidFill>
                  <a:srgbClr val="000000"/>
                </a:solidFill>
                <a:latin typeface="Arial (Body)"/>
                <a:ea typeface="+mn-ea"/>
              </a:rPr>
              <a:t>Basic calculations such as arithmetic calculation can be performed by math operators</a:t>
            </a:r>
            <a:endParaRPr lang="en-US" altLang="en-US" sz="2400" dirty="0">
              <a:solidFill>
                <a:srgbClr val="000000"/>
              </a:solidFill>
              <a:latin typeface="Arial (Body)"/>
              <a:ea typeface="+mn-ea"/>
            </a:endParaRPr>
          </a:p>
        </p:txBody>
      </p:sp>
      <p:graphicFrame>
        <p:nvGraphicFramePr>
          <p:cNvPr id="6" name="Table 5"/>
          <p:cNvGraphicFramePr>
            <a:graphicFrameLocks noGrp="1"/>
          </p:cNvGraphicFramePr>
          <p:nvPr>
            <p:extLst>
              <p:ext uri="{D42A27DB-BD31-4B8C-83A1-F6EECF244321}">
                <p14:modId xmlns:p14="http://schemas.microsoft.com/office/powerpoint/2010/main" val="2263509386"/>
              </p:ext>
            </p:extLst>
          </p:nvPr>
        </p:nvGraphicFramePr>
        <p:xfrm>
          <a:off x="503238" y="2627086"/>
          <a:ext cx="8183562" cy="3291516"/>
        </p:xfrm>
        <a:graphic>
          <a:graphicData uri="http://schemas.openxmlformats.org/drawingml/2006/table">
            <a:tbl>
              <a:tblPr firstRow="1">
                <a:tableStyleId>{5940675A-B579-460E-94D1-54222C63F5DA}</a:tableStyleId>
              </a:tblPr>
              <a:tblGrid>
                <a:gridCol w="1267505">
                  <a:extLst>
                    <a:ext uri="{9D8B030D-6E8A-4147-A177-3AD203B41FA5}">
                      <a16:colId xmlns:a16="http://schemas.microsoft.com/office/drawing/2014/main" val="20000"/>
                    </a:ext>
                  </a:extLst>
                </a:gridCol>
                <a:gridCol w="2830286">
                  <a:extLst>
                    <a:ext uri="{9D8B030D-6E8A-4147-A177-3AD203B41FA5}">
                      <a16:colId xmlns:a16="http://schemas.microsoft.com/office/drawing/2014/main" val="20001"/>
                    </a:ext>
                  </a:extLst>
                </a:gridCol>
                <a:gridCol w="4085771">
                  <a:extLst>
                    <a:ext uri="{9D8B030D-6E8A-4147-A177-3AD203B41FA5}">
                      <a16:colId xmlns:a16="http://schemas.microsoft.com/office/drawing/2014/main" val="20002"/>
                    </a:ext>
                  </a:extLst>
                </a:gridCol>
              </a:tblGrid>
              <a:tr h="239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Operator</a:t>
                      </a:r>
                      <a:endParaRPr kumimoji="0" lang="en-US" sz="2000" b="1" i="0" u="none" strike="noStrike" cap="none" normalizeH="0" baseline="0" dirty="0">
                        <a:ln>
                          <a:noFill/>
                        </a:ln>
                        <a:solidFill>
                          <a:schemeClr val="tx1"/>
                        </a:solidFill>
                        <a:effectLst/>
                        <a:latin typeface="+mn-lt"/>
                        <a:cs typeface="Arial" charset="0"/>
                      </a:endParaRPr>
                    </a:p>
                  </a:txBody>
                  <a:tcPr marT="45693" marB="45693" horzOverflow="overflow">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Name of the operator</a:t>
                      </a:r>
                      <a:endParaRPr kumimoji="0" lang="en-US" sz="2000" b="1" i="0" u="none" strike="noStrike" cap="none" normalizeH="0" baseline="0" dirty="0">
                        <a:ln>
                          <a:noFill/>
                        </a:ln>
                        <a:solidFill>
                          <a:schemeClr val="tx1"/>
                        </a:solidFill>
                        <a:effectLst/>
                        <a:latin typeface="+mn-lt"/>
                        <a:cs typeface="Arial" charset="0"/>
                      </a:endParaRPr>
                    </a:p>
                  </a:txBody>
                  <a:tcPr marT="45693" marB="45693" horzOverflow="overflow">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Description</a:t>
                      </a:r>
                      <a:endParaRPr kumimoji="0" lang="en-US" sz="2000" b="1" i="0" u="none" strike="noStrike" cap="none" normalizeH="0" baseline="0" dirty="0">
                        <a:ln>
                          <a:noFill/>
                        </a:ln>
                        <a:solidFill>
                          <a:schemeClr val="tx1"/>
                        </a:solidFill>
                        <a:effectLst/>
                        <a:latin typeface="+mn-lt"/>
                        <a:cs typeface="Arial" charset="0"/>
                      </a:endParaRPr>
                    </a:p>
                  </a:txBody>
                  <a:tcPr marT="45693" marB="45693" horzOverflow="overflow">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39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a:t>
                      </a:r>
                      <a:endParaRPr kumimoji="0" lang="en-US" sz="2000" b="0" i="0" u="none" strike="noStrike" cap="none" normalizeH="0" baseline="0" dirty="0">
                        <a:ln>
                          <a:noFill/>
                        </a:ln>
                        <a:solidFill>
                          <a:schemeClr val="tx1"/>
                        </a:solidFill>
                        <a:effectLst/>
                        <a:latin typeface="+mn-lt"/>
                        <a:cs typeface="Arial" charset="0"/>
                      </a:endParaRPr>
                    </a:p>
                  </a:txBody>
                  <a:tcPr marT="45693" marB="45693"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Addition</a:t>
                      </a:r>
                      <a:endParaRPr kumimoji="0" lang="en-US" sz="2000" b="0" i="0" u="none" strike="noStrike" cap="none" normalizeH="0" baseline="0" dirty="0">
                        <a:ln>
                          <a:noFill/>
                        </a:ln>
                        <a:solidFill>
                          <a:schemeClr val="tx1"/>
                        </a:solidFill>
                        <a:effectLst/>
                        <a:latin typeface="+mn-lt"/>
                        <a:cs typeface="Arial" charset="0"/>
                      </a:endParaRPr>
                    </a:p>
                  </a:txBody>
                  <a:tcPr marT="45693" marB="45693"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Adds two numbers</a:t>
                      </a:r>
                      <a:endParaRPr kumimoji="0" lang="en-US" sz="2000" b="0" i="0" u="none" strike="noStrike" cap="none" normalizeH="0" baseline="0">
                        <a:ln>
                          <a:noFill/>
                        </a:ln>
                        <a:solidFill>
                          <a:schemeClr val="tx1"/>
                        </a:solidFill>
                        <a:effectLst/>
                        <a:latin typeface="+mn-lt"/>
                        <a:cs typeface="Arial" charset="0"/>
                      </a:endParaRPr>
                    </a:p>
                  </a:txBody>
                  <a:tcPr marT="45693" marB="45693" horzOverflow="overflow">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9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a:t>
                      </a:r>
                      <a:endParaRPr kumimoji="0" lang="en-US" sz="2000" b="0" i="0" u="none" strike="noStrike" cap="none" normalizeH="0" baseline="0" dirty="0">
                        <a:ln>
                          <a:noFill/>
                        </a:ln>
                        <a:solidFill>
                          <a:schemeClr val="tx1"/>
                        </a:solidFill>
                        <a:effectLst/>
                        <a:latin typeface="+mn-lt"/>
                        <a:cs typeface="Arial" charset="0"/>
                      </a:endParaRPr>
                    </a:p>
                  </a:txBody>
                  <a:tcPr marT="45693" marB="4569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Subtraction</a:t>
                      </a:r>
                      <a:endParaRPr kumimoji="0" lang="en-US" sz="2000" b="0" i="0" u="none" strike="noStrike" cap="none" normalizeH="0" baseline="0" dirty="0">
                        <a:ln>
                          <a:noFill/>
                        </a:ln>
                        <a:solidFill>
                          <a:schemeClr val="tx1"/>
                        </a:solidFill>
                        <a:effectLst/>
                        <a:latin typeface="+mn-lt"/>
                        <a:cs typeface="Arial" charset="0"/>
                      </a:endParaRPr>
                    </a:p>
                  </a:txBody>
                  <a:tcPr marT="45693" marB="4569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Subtracts one number from another</a:t>
                      </a:r>
                      <a:endParaRPr kumimoji="0" lang="en-US" sz="2000" b="0" i="0" u="none" strike="noStrike" cap="none" normalizeH="0" baseline="0" dirty="0">
                        <a:ln>
                          <a:noFill/>
                        </a:ln>
                        <a:solidFill>
                          <a:schemeClr val="tx1"/>
                        </a:solidFill>
                        <a:effectLst/>
                        <a:latin typeface="+mn-lt"/>
                        <a:cs typeface="Arial" charset="0"/>
                      </a:endParaRPr>
                    </a:p>
                  </a:txBody>
                  <a:tcPr marT="45693" marB="4569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9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a:t>
                      </a:r>
                      <a:endParaRPr kumimoji="0" lang="en-US" sz="2000" b="0" i="0" u="none" strike="noStrike" cap="none" normalizeH="0" baseline="0">
                        <a:ln>
                          <a:noFill/>
                        </a:ln>
                        <a:solidFill>
                          <a:schemeClr val="tx1"/>
                        </a:solidFill>
                        <a:effectLst/>
                        <a:latin typeface="+mn-lt"/>
                        <a:cs typeface="Arial" charset="0"/>
                      </a:endParaRPr>
                    </a:p>
                  </a:txBody>
                  <a:tcPr marT="45693" marB="4569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Multiplication</a:t>
                      </a:r>
                      <a:endParaRPr kumimoji="0" lang="en-US" sz="2000" b="0" i="0" u="none" strike="noStrike" cap="none" normalizeH="0" baseline="0" dirty="0">
                        <a:ln>
                          <a:noFill/>
                        </a:ln>
                        <a:solidFill>
                          <a:schemeClr val="tx1"/>
                        </a:solidFill>
                        <a:effectLst/>
                        <a:latin typeface="+mn-lt"/>
                        <a:cs typeface="Arial" charset="0"/>
                      </a:endParaRPr>
                    </a:p>
                  </a:txBody>
                  <a:tcPr marT="45693" marB="4569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Multiplies one number by another</a:t>
                      </a:r>
                      <a:endParaRPr kumimoji="0" lang="en-US" sz="2000" b="0" i="0" u="none" strike="noStrike" cap="none" normalizeH="0" baseline="0">
                        <a:ln>
                          <a:noFill/>
                        </a:ln>
                        <a:solidFill>
                          <a:schemeClr val="tx1"/>
                        </a:solidFill>
                        <a:effectLst/>
                        <a:latin typeface="+mn-lt"/>
                        <a:cs typeface="Arial" charset="0"/>
                      </a:endParaRPr>
                    </a:p>
                  </a:txBody>
                  <a:tcPr marT="45693" marB="4569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8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a:t>
                      </a:r>
                      <a:endParaRPr kumimoji="0" lang="en-US" sz="2000" b="0" i="0" u="none" strike="noStrike" cap="none" normalizeH="0" baseline="0" dirty="0">
                        <a:ln>
                          <a:noFill/>
                        </a:ln>
                        <a:solidFill>
                          <a:schemeClr val="tx1"/>
                        </a:solidFill>
                        <a:effectLst/>
                        <a:latin typeface="+mn-lt"/>
                        <a:cs typeface="Arial" charset="0"/>
                      </a:endParaRPr>
                    </a:p>
                  </a:txBody>
                  <a:tcPr marT="45693" marB="4569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Division</a:t>
                      </a:r>
                      <a:endParaRPr kumimoji="0" lang="en-US" sz="2000" b="0" i="0" u="none" strike="noStrike" cap="none" normalizeH="0" baseline="0" dirty="0">
                        <a:ln>
                          <a:noFill/>
                        </a:ln>
                        <a:solidFill>
                          <a:schemeClr val="tx1"/>
                        </a:solidFill>
                        <a:effectLst/>
                        <a:latin typeface="+mn-lt"/>
                        <a:cs typeface="Arial" charset="0"/>
                      </a:endParaRPr>
                    </a:p>
                  </a:txBody>
                  <a:tcPr marT="45693" marB="4569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Divides one number by another and gives the quotient</a:t>
                      </a:r>
                      <a:endParaRPr kumimoji="0" lang="en-US" sz="2000" b="0" i="0" u="none" strike="noStrike" cap="none" normalizeH="0" baseline="0" dirty="0">
                        <a:ln>
                          <a:noFill/>
                        </a:ln>
                        <a:solidFill>
                          <a:schemeClr val="tx1"/>
                        </a:solidFill>
                        <a:effectLst/>
                        <a:latin typeface="+mn-lt"/>
                        <a:cs typeface="Arial" charset="0"/>
                      </a:endParaRPr>
                    </a:p>
                  </a:txBody>
                  <a:tcPr marT="45693" marB="45693" horzOverflow="overflow">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981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a:t>
                      </a:r>
                      <a:endParaRPr kumimoji="0" lang="en-US" sz="2000" b="0" i="0" u="none" strike="noStrike" cap="none" normalizeH="0" baseline="0" dirty="0">
                        <a:ln>
                          <a:noFill/>
                        </a:ln>
                        <a:solidFill>
                          <a:schemeClr val="tx1"/>
                        </a:solidFill>
                        <a:effectLst/>
                        <a:latin typeface="+mn-lt"/>
                        <a:cs typeface="Arial" charset="0"/>
                      </a:endParaRPr>
                    </a:p>
                  </a:txBody>
                  <a:tcPr marT="45693" marB="45693" horzOverflow="overflow">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Modulus</a:t>
                      </a:r>
                      <a:endParaRPr kumimoji="0" lang="en-US" sz="2000" b="0" i="0" u="none" strike="noStrike" cap="none" normalizeH="0" baseline="0" dirty="0">
                        <a:ln>
                          <a:noFill/>
                        </a:ln>
                        <a:solidFill>
                          <a:schemeClr val="tx1"/>
                        </a:solidFill>
                        <a:effectLst/>
                        <a:latin typeface="+mn-lt"/>
                        <a:cs typeface="Arial" charset="0"/>
                      </a:endParaRPr>
                    </a:p>
                  </a:txBody>
                  <a:tcPr marT="45693" marB="45693" horzOverflow="overflow">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Divides one number by another and gives the </a:t>
                      </a:r>
                      <a:r>
                        <a:rPr kumimoji="0" lang="en-US" sz="2000" u="none" strike="noStrike" cap="none" normalizeH="0" baseline="0" dirty="0" smtClean="0">
                          <a:ln>
                            <a:noFill/>
                          </a:ln>
                          <a:effectLst/>
                        </a:rPr>
                        <a:t>remainder</a:t>
                      </a:r>
                      <a:endParaRPr kumimoji="0" lang="en-US" sz="2000" b="0" i="0" u="none" strike="noStrike" cap="none" normalizeH="0" baseline="0" dirty="0">
                        <a:ln>
                          <a:noFill/>
                        </a:ln>
                        <a:solidFill>
                          <a:schemeClr val="tx1"/>
                        </a:solidFill>
                        <a:effectLst/>
                        <a:latin typeface="+mn-lt"/>
                        <a:cs typeface="Arial" charset="0"/>
                      </a:endParaRPr>
                    </a:p>
                  </a:txBody>
                  <a:tcPr marT="45693" marB="45693" horzOverflow="overflow">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84555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Rules for Performing Calculations</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type="body" idx="1"/>
          </p:nvPr>
        </p:nvSpPr>
        <p:spPr>
          <a:xfrm>
            <a:off x="457200" y="1600201"/>
            <a:ext cx="8229600" cy="492412"/>
          </a:xfrm>
        </p:spPr>
        <p:txBody>
          <a:bodyPr wrap="square" lIns="91425" tIns="91425" rIns="91425" bIns="91425">
            <a:spAutoFit/>
          </a:bodyPr>
          <a:lstStyle/>
          <a:p>
            <a:pPr lvl="0" fontAlgn="base">
              <a:spcAft>
                <a:spcPct val="0"/>
              </a:spcAft>
              <a:buFont typeface="Arial" panose="020B0604020202020204" pitchFamily="34" charset="0"/>
              <a:buChar char="•"/>
            </a:pPr>
            <a:r>
              <a:rPr lang="en-US" altLang="en-US" sz="2000" dirty="0">
                <a:solidFill>
                  <a:srgbClr val="000000"/>
                </a:solidFill>
                <a:latin typeface="Arial (Body)"/>
                <a:ea typeface="+mn-ea"/>
              </a:rPr>
              <a:t>A math expression performs a calculation and gives a </a:t>
            </a:r>
            <a:r>
              <a:rPr lang="en-US" altLang="en-US" sz="2000" dirty="0" smtClean="0">
                <a:solidFill>
                  <a:srgbClr val="000000"/>
                </a:solidFill>
                <a:latin typeface="Arial (Body)"/>
                <a:ea typeface="+mn-ea"/>
              </a:rPr>
              <a:t>value</a:t>
            </a:r>
            <a:endParaRPr lang="en-US" altLang="en-US" sz="2000" dirty="0">
              <a:solidFill>
                <a:srgbClr val="000000"/>
              </a:solidFill>
              <a:latin typeface="Arial (Body)"/>
              <a:ea typeface="+mn-ea"/>
            </a:endParaRPr>
          </a:p>
        </p:txBody>
      </p:sp>
      <p:pic>
        <p:nvPicPr>
          <p:cNvPr id="9" name="Picture 8" descr="The code has 2 lines, as follows. Line 1. I n t x equals 5 comma y equals 4 semicolon. Line 2. Message box period show left parenthesis left parenthesis x plus y right parenthesis period to string left parenthesis right parenthesis right parenthesis semicol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785" y="2211449"/>
            <a:ext cx="3479800" cy="393700"/>
          </a:xfrm>
          <a:prstGeom prst="rect">
            <a:avLst/>
          </a:prstGeom>
        </p:spPr>
      </p:pic>
      <p:sp>
        <p:nvSpPr>
          <p:cNvPr id="5" name="Content Placeholder 4"/>
          <p:cNvSpPr>
            <a:spLocks noGrp="1"/>
          </p:cNvSpPr>
          <p:nvPr>
            <p:ph sz="quarter" idx="14"/>
          </p:nvPr>
        </p:nvSpPr>
        <p:spPr>
          <a:xfrm>
            <a:off x="457200" y="2635023"/>
            <a:ext cx="8232775" cy="748582"/>
          </a:xfrm>
        </p:spPr>
        <p:txBody>
          <a:bodyPr/>
          <a:lstStyle/>
          <a:p>
            <a:pPr lvl="0" fontAlgn="base">
              <a:spcAft>
                <a:spcPct val="0"/>
              </a:spcAft>
              <a:buFont typeface="Arial" panose="020B0604020202020204" pitchFamily="34" charset="0"/>
              <a:buChar char="•"/>
            </a:pPr>
            <a:r>
              <a:rPr lang="en-US" altLang="en-US" sz="2000" dirty="0">
                <a:solidFill>
                  <a:srgbClr val="000000"/>
                </a:solidFill>
                <a:latin typeface="Arial (Body)"/>
              </a:rPr>
              <a:t>Be sure to follow the order of operations and group with parentheses if </a:t>
            </a:r>
            <a:r>
              <a:rPr lang="en-US" altLang="en-US" sz="2000" dirty="0" smtClean="0">
                <a:solidFill>
                  <a:srgbClr val="000000"/>
                </a:solidFill>
                <a:latin typeface="Arial (Body)"/>
              </a:rPr>
              <a:t>necessary</a:t>
            </a:r>
            <a:endParaRPr lang="en-US" sz="1400" dirty="0"/>
          </a:p>
        </p:txBody>
      </p:sp>
      <p:pic>
        <p:nvPicPr>
          <p:cNvPr id="10" name="Picture 9" descr="A line of code. Result equals left parenthesis a plus b right parenthesis forward slash 4 semicol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785" y="3490100"/>
            <a:ext cx="2133600" cy="177800"/>
          </a:xfrm>
          <a:prstGeom prst="rect">
            <a:avLst/>
          </a:prstGeom>
        </p:spPr>
      </p:pic>
      <p:sp>
        <p:nvSpPr>
          <p:cNvPr id="7" name="Content Placeholder 6"/>
          <p:cNvSpPr>
            <a:spLocks noGrp="1"/>
          </p:cNvSpPr>
          <p:nvPr>
            <p:ph sz="quarter" idx="16"/>
          </p:nvPr>
        </p:nvSpPr>
        <p:spPr>
          <a:xfrm>
            <a:off x="457200" y="3774395"/>
            <a:ext cx="8229600" cy="2481262"/>
          </a:xfrm>
        </p:spPr>
        <p:txBody>
          <a:bodyPr/>
          <a:lstStyle/>
          <a:p>
            <a:pPr lvl="0" fontAlgn="base">
              <a:spcAft>
                <a:spcPct val="0"/>
              </a:spcAft>
              <a:buFont typeface="Arial" panose="020B0604020202020204" pitchFamily="34" charset="0"/>
              <a:buChar char="•"/>
            </a:pPr>
            <a:r>
              <a:rPr lang="en-US" altLang="en-US" sz="2000" dirty="0" smtClean="0">
                <a:solidFill>
                  <a:srgbClr val="000000"/>
                </a:solidFill>
                <a:latin typeface="Arial (Body)"/>
              </a:rPr>
              <a:t>In </a:t>
            </a:r>
            <a:r>
              <a:rPr lang="en-US" altLang="en-US" sz="2000" dirty="0">
                <a:solidFill>
                  <a:srgbClr val="000000"/>
                </a:solidFill>
                <a:latin typeface="Arial (Body)"/>
              </a:rPr>
              <a:t>a calculation of mixed data type, the data type of the result is determined by:</a:t>
            </a:r>
          </a:p>
          <a:p>
            <a:pPr marL="741600" lvl="1" indent="-284400" fontAlgn="base">
              <a:spcAft>
                <a:spcPct val="0"/>
              </a:spcAft>
              <a:buFont typeface="Arial" panose="020B0604020202020204" pitchFamily="34" charset="0"/>
              <a:buChar char="–"/>
            </a:pPr>
            <a:r>
              <a:rPr lang="en-US" altLang="en-US" sz="2000" dirty="0">
                <a:solidFill>
                  <a:srgbClr val="000000"/>
                </a:solidFill>
                <a:latin typeface="Arial (Body)"/>
              </a:rPr>
              <a:t>When an operation involves an </a:t>
            </a:r>
            <a:r>
              <a:rPr lang="en-US" altLang="en-US" sz="2000" dirty="0">
                <a:solidFill>
                  <a:srgbClr val="000000"/>
                </a:solidFill>
                <a:latin typeface="Consolas" panose="020B0609020204030204" pitchFamily="49" charset="0"/>
                <a:cs typeface="Consolas" panose="020B0609020204030204" pitchFamily="49" charset="0"/>
              </a:rPr>
              <a:t>int</a:t>
            </a:r>
            <a:r>
              <a:rPr lang="en-US" altLang="en-US" sz="2000" dirty="0">
                <a:solidFill>
                  <a:srgbClr val="000000"/>
                </a:solidFill>
                <a:latin typeface="Arial (Body)"/>
              </a:rPr>
              <a:t> and a </a:t>
            </a:r>
            <a:r>
              <a:rPr lang="en-US" altLang="en-US" sz="2000" dirty="0">
                <a:solidFill>
                  <a:srgbClr val="000000"/>
                </a:solidFill>
                <a:latin typeface="Consolas" panose="020B0609020204030204" pitchFamily="49" charset="0"/>
                <a:cs typeface="Consolas" panose="020B0609020204030204" pitchFamily="49" charset="0"/>
              </a:rPr>
              <a:t>double</a:t>
            </a:r>
            <a:r>
              <a:rPr lang="en-US" altLang="en-US" sz="2000" dirty="0">
                <a:solidFill>
                  <a:srgbClr val="000000"/>
                </a:solidFill>
                <a:latin typeface="Arial (Body)"/>
              </a:rPr>
              <a:t>, </a:t>
            </a:r>
            <a:r>
              <a:rPr lang="en-US" altLang="en-US" sz="2000" dirty="0">
                <a:solidFill>
                  <a:srgbClr val="000000"/>
                </a:solidFill>
                <a:latin typeface="Consolas" panose="020B0609020204030204" pitchFamily="49" charset="0"/>
                <a:cs typeface="Consolas" panose="020B0609020204030204" pitchFamily="49" charset="0"/>
              </a:rPr>
              <a:t>int</a:t>
            </a:r>
            <a:r>
              <a:rPr lang="en-US" altLang="en-US" sz="2000" dirty="0">
                <a:solidFill>
                  <a:srgbClr val="000000"/>
                </a:solidFill>
                <a:latin typeface="Arial (Body)"/>
              </a:rPr>
              <a:t> is treated as </a:t>
            </a:r>
            <a:r>
              <a:rPr lang="en-US" altLang="en-US" sz="2000" dirty="0">
                <a:solidFill>
                  <a:srgbClr val="000000"/>
                </a:solidFill>
                <a:latin typeface="Consolas" panose="020B0609020204030204" pitchFamily="49" charset="0"/>
                <a:cs typeface="Consolas" panose="020B0609020204030204" pitchFamily="49" charset="0"/>
              </a:rPr>
              <a:t>double</a:t>
            </a:r>
            <a:r>
              <a:rPr lang="en-US" altLang="en-US" sz="2000" dirty="0">
                <a:solidFill>
                  <a:srgbClr val="000000"/>
                </a:solidFill>
                <a:latin typeface="Arial (Body)"/>
              </a:rPr>
              <a:t> and the result is </a:t>
            </a:r>
            <a:r>
              <a:rPr lang="en-US" altLang="en-US" sz="2000" dirty="0">
                <a:solidFill>
                  <a:srgbClr val="000000"/>
                </a:solidFill>
                <a:latin typeface="Consolas" panose="020B0609020204030204" pitchFamily="49" charset="0"/>
                <a:cs typeface="Consolas" panose="020B0609020204030204" pitchFamily="49" charset="0"/>
              </a:rPr>
              <a:t>double</a:t>
            </a:r>
          </a:p>
          <a:p>
            <a:pPr marL="741600" lvl="1" indent="-284400" fontAlgn="base">
              <a:spcAft>
                <a:spcPct val="0"/>
              </a:spcAft>
              <a:buFont typeface="Arial" panose="020B0604020202020204" pitchFamily="34" charset="0"/>
              <a:buChar char="–"/>
            </a:pPr>
            <a:r>
              <a:rPr lang="en-US" altLang="en-US" sz="2000" dirty="0">
                <a:solidFill>
                  <a:srgbClr val="000000"/>
                </a:solidFill>
                <a:latin typeface="Arial (Body)"/>
              </a:rPr>
              <a:t>When an operation involves an </a:t>
            </a:r>
            <a:r>
              <a:rPr lang="en-US" altLang="en-US" sz="2000" dirty="0">
                <a:solidFill>
                  <a:srgbClr val="000000"/>
                </a:solidFill>
                <a:latin typeface="Consolas" panose="020B0609020204030204" pitchFamily="49" charset="0"/>
                <a:cs typeface="Consolas" panose="020B0609020204030204" pitchFamily="49" charset="0"/>
              </a:rPr>
              <a:t>int</a:t>
            </a:r>
            <a:r>
              <a:rPr lang="en-US" altLang="en-US" sz="2000" dirty="0">
                <a:solidFill>
                  <a:srgbClr val="000000"/>
                </a:solidFill>
                <a:latin typeface="Arial (Body)"/>
              </a:rPr>
              <a:t> and a </a:t>
            </a:r>
            <a:r>
              <a:rPr lang="en-US" altLang="en-US" sz="2000" dirty="0">
                <a:solidFill>
                  <a:srgbClr val="000000"/>
                </a:solidFill>
                <a:latin typeface="Consolas" panose="020B0609020204030204" pitchFamily="49" charset="0"/>
                <a:cs typeface="Consolas" panose="020B0609020204030204" pitchFamily="49" charset="0"/>
              </a:rPr>
              <a:t>decimal</a:t>
            </a:r>
            <a:r>
              <a:rPr lang="en-US" altLang="en-US" sz="2000" dirty="0">
                <a:solidFill>
                  <a:srgbClr val="000000"/>
                </a:solidFill>
                <a:latin typeface="Arial (Body)"/>
              </a:rPr>
              <a:t>, </a:t>
            </a:r>
            <a:r>
              <a:rPr lang="en-US" altLang="en-US" sz="2000" dirty="0">
                <a:solidFill>
                  <a:srgbClr val="000000"/>
                </a:solidFill>
                <a:latin typeface="Consolas" panose="020B0609020204030204" pitchFamily="49" charset="0"/>
                <a:cs typeface="Consolas" panose="020B0609020204030204" pitchFamily="49" charset="0"/>
              </a:rPr>
              <a:t>int</a:t>
            </a:r>
            <a:r>
              <a:rPr lang="en-US" altLang="en-US" sz="2000" dirty="0">
                <a:solidFill>
                  <a:srgbClr val="000000"/>
                </a:solidFill>
                <a:latin typeface="Arial (Body)"/>
              </a:rPr>
              <a:t> is treated as </a:t>
            </a:r>
            <a:r>
              <a:rPr lang="en-US" altLang="en-US" sz="2000" dirty="0">
                <a:solidFill>
                  <a:srgbClr val="000000"/>
                </a:solidFill>
                <a:latin typeface="Consolas" panose="020B0609020204030204" pitchFamily="49" charset="0"/>
                <a:cs typeface="Consolas" panose="020B0609020204030204" pitchFamily="49" charset="0"/>
              </a:rPr>
              <a:t>decimal</a:t>
            </a:r>
            <a:r>
              <a:rPr lang="en-US" altLang="en-US" sz="2000" dirty="0">
                <a:solidFill>
                  <a:srgbClr val="000000"/>
                </a:solidFill>
                <a:latin typeface="Arial (Body)"/>
              </a:rPr>
              <a:t> and the result is </a:t>
            </a:r>
            <a:r>
              <a:rPr lang="en-US" altLang="en-US" sz="2000" dirty="0">
                <a:solidFill>
                  <a:srgbClr val="000000"/>
                </a:solidFill>
                <a:latin typeface="Consolas" panose="020B0609020204030204" pitchFamily="49" charset="0"/>
                <a:cs typeface="Consolas" panose="020B0609020204030204" pitchFamily="49" charset="0"/>
              </a:rPr>
              <a:t>decimal</a:t>
            </a:r>
          </a:p>
          <a:p>
            <a:pPr marL="741600" lvl="1" indent="-284400" fontAlgn="base">
              <a:spcAft>
                <a:spcPct val="0"/>
              </a:spcAft>
              <a:buFont typeface="Arial" panose="020B0604020202020204" pitchFamily="34" charset="0"/>
              <a:buChar char="–"/>
            </a:pPr>
            <a:r>
              <a:rPr lang="en-US" altLang="en-US" sz="2000" dirty="0">
                <a:solidFill>
                  <a:srgbClr val="000000"/>
                </a:solidFill>
                <a:latin typeface="Arial (Body)"/>
              </a:rPr>
              <a:t>An operation involving a </a:t>
            </a:r>
            <a:r>
              <a:rPr lang="en-US" altLang="en-US" sz="2000" dirty="0">
                <a:solidFill>
                  <a:srgbClr val="000000"/>
                </a:solidFill>
                <a:latin typeface="Consolas" panose="020B0609020204030204" pitchFamily="49" charset="0"/>
                <a:cs typeface="Consolas" panose="020B0609020204030204" pitchFamily="49" charset="0"/>
              </a:rPr>
              <a:t>double</a:t>
            </a:r>
            <a:r>
              <a:rPr lang="en-US" altLang="en-US" sz="2000" dirty="0">
                <a:solidFill>
                  <a:srgbClr val="000000"/>
                </a:solidFill>
                <a:latin typeface="Arial (Body)"/>
              </a:rPr>
              <a:t> and a </a:t>
            </a:r>
            <a:r>
              <a:rPr lang="en-US" altLang="en-US" sz="2000" dirty="0">
                <a:solidFill>
                  <a:srgbClr val="000000"/>
                </a:solidFill>
                <a:latin typeface="Consolas" panose="020B0609020204030204" pitchFamily="49" charset="0"/>
                <a:cs typeface="Consolas" panose="020B0609020204030204" pitchFamily="49" charset="0"/>
              </a:rPr>
              <a:t>decimal</a:t>
            </a:r>
            <a:r>
              <a:rPr lang="en-US" altLang="en-US" sz="2000" dirty="0">
                <a:solidFill>
                  <a:srgbClr val="000000"/>
                </a:solidFill>
                <a:latin typeface="Arial (Body)"/>
              </a:rPr>
              <a:t> is not allowed</a:t>
            </a:r>
            <a:r>
              <a:rPr lang="en-US" altLang="en-US" sz="2000" dirty="0" smtClean="0">
                <a:solidFill>
                  <a:srgbClr val="000000"/>
                </a:solidFill>
                <a:latin typeface="Arial (Body)"/>
              </a:rPr>
              <a:t>.</a:t>
            </a:r>
            <a:endParaRPr lang="en-US" altLang="en-US" sz="2000" dirty="0">
              <a:solidFill>
                <a:srgbClr val="000000"/>
              </a:solidFill>
              <a:latin typeface="Arial (Body)"/>
            </a:endParaRPr>
          </a:p>
        </p:txBody>
      </p:sp>
    </p:spTree>
    <p:extLst>
      <p:ext uri="{BB962C8B-B14F-4D97-AF65-F5344CB8AC3E}">
        <p14:creationId xmlns:p14="http://schemas.microsoft.com/office/powerpoint/2010/main" val="3231603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Integer Division</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idx="1"/>
          </p:nvPr>
        </p:nvSpPr>
        <p:spPr>
          <a:xfrm>
            <a:off x="457200" y="1600200"/>
            <a:ext cx="6335486" cy="553968"/>
          </a:xfrm>
        </p:spPr>
        <p:txBody>
          <a:bodyPr wrap="square" lIns="91425" tIns="91425" rIns="91425" bIns="91425">
            <a:spAutoFit/>
          </a:bodyPr>
          <a:lstStyle/>
          <a:p>
            <a:pPr lvl="0" indent="-255600" fontAlgn="base">
              <a:spcAft>
                <a:spcPct val="0"/>
              </a:spcAft>
              <a:buFont typeface="Arial" panose="020B0604020202020204" pitchFamily="34" charset="0"/>
              <a:buChar char="•"/>
            </a:pPr>
            <a:r>
              <a:rPr lang="en-US" altLang="en-US" sz="2400" dirty="0">
                <a:solidFill>
                  <a:srgbClr val="000000"/>
                </a:solidFill>
                <a:latin typeface="Arial (Body)"/>
                <a:ea typeface="+mn-ea"/>
              </a:rPr>
              <a:t>When you divide an integer by an integer </a:t>
            </a:r>
            <a:r>
              <a:rPr lang="en-US" altLang="en-US" sz="2400" dirty="0" smtClean="0">
                <a:solidFill>
                  <a:srgbClr val="000000"/>
                </a:solidFill>
                <a:latin typeface="Arial (Body)"/>
                <a:ea typeface="+mn-ea"/>
              </a:rPr>
              <a:t>in</a:t>
            </a:r>
            <a:endParaRPr lang="en-US" altLang="en-US" sz="2400" dirty="0">
              <a:solidFill>
                <a:srgbClr val="000000"/>
              </a:solidFill>
              <a:latin typeface="Arial (Body)"/>
            </a:endParaRPr>
          </a:p>
        </p:txBody>
      </p:sp>
      <p:graphicFrame>
        <p:nvGraphicFramePr>
          <p:cNvPr id="8" name="Object 7" descr="c sharp"/>
          <p:cNvGraphicFramePr>
            <a:graphicFrameLocks noChangeAspect="1"/>
          </p:cNvGraphicFramePr>
          <p:nvPr>
            <p:extLst>
              <p:ext uri="{D42A27DB-BD31-4B8C-83A1-F6EECF244321}">
                <p14:modId xmlns:p14="http://schemas.microsoft.com/office/powerpoint/2010/main" val="1203976868"/>
              </p:ext>
            </p:extLst>
          </p:nvPr>
        </p:nvGraphicFramePr>
        <p:xfrm>
          <a:off x="6719372" y="1749190"/>
          <a:ext cx="494974" cy="337483"/>
        </p:xfrm>
        <a:graphic>
          <a:graphicData uri="http://schemas.openxmlformats.org/presentationml/2006/ole">
            <mc:AlternateContent xmlns:mc="http://schemas.openxmlformats.org/markup-compatibility/2006">
              <mc:Choice xmlns:v="urn:schemas-microsoft-com:vml" Requires="v">
                <p:oleObj spid="_x0000_s10350" name="Equation" r:id="rId3" imgW="279360" imgH="190440" progId="Equation.DSMT4">
                  <p:embed/>
                </p:oleObj>
              </mc:Choice>
              <mc:Fallback>
                <p:oleObj name="Equation" r:id="rId3" imgW="279360" imgH="190440" progId="Equation.DSMT4">
                  <p:embed/>
                  <p:pic>
                    <p:nvPicPr>
                      <p:cNvPr id="0" name=""/>
                      <p:cNvPicPr/>
                      <p:nvPr/>
                    </p:nvPicPr>
                    <p:blipFill>
                      <a:blip r:embed="rId4"/>
                      <a:stretch>
                        <a:fillRect/>
                      </a:stretch>
                    </p:blipFill>
                    <p:spPr>
                      <a:xfrm>
                        <a:off x="6719372" y="1749190"/>
                        <a:ext cx="494974" cy="337483"/>
                      </a:xfrm>
                      <a:prstGeom prst="rect">
                        <a:avLst/>
                      </a:prstGeom>
                    </p:spPr>
                  </p:pic>
                </p:oleObj>
              </mc:Fallback>
            </mc:AlternateContent>
          </a:graphicData>
        </a:graphic>
      </p:graphicFrame>
      <p:sp>
        <p:nvSpPr>
          <p:cNvPr id="4" name="Text Placeholder 3"/>
          <p:cNvSpPr>
            <a:spLocks noGrp="1"/>
          </p:cNvSpPr>
          <p:nvPr>
            <p:ph idx="13"/>
          </p:nvPr>
        </p:nvSpPr>
        <p:spPr>
          <a:xfrm>
            <a:off x="473720" y="1631625"/>
            <a:ext cx="8229600" cy="1256717"/>
          </a:xfrm>
        </p:spPr>
        <p:txBody>
          <a:bodyPr/>
          <a:lstStyle/>
          <a:p>
            <a:pPr marL="261938" indent="6415088">
              <a:buNone/>
            </a:pPr>
            <a:r>
              <a:rPr lang="en-US" altLang="en-US" sz="2400" dirty="0">
                <a:solidFill>
                  <a:srgbClr val="000000"/>
                </a:solidFill>
                <a:latin typeface="Arial (Body)"/>
              </a:rPr>
              <a:t>the result is always given as an integer. The result of the following is 2.</a:t>
            </a:r>
            <a:endParaRPr lang="en-US" altLang="en-US" sz="2400" dirty="0">
              <a:latin typeface="+mn-lt"/>
            </a:endParaRPr>
          </a:p>
        </p:txBody>
      </p:sp>
      <p:pic>
        <p:nvPicPr>
          <p:cNvPr id="6" name="Picture 5" descr="The code has 2 lines, as follows. Line 1. I n t x equals 7 comma y equals 3 semicolon. Line 2. Message box period show left parenthesis left parenthesis x forward slash y right parenthesis period to string left parenthesis right parenthesis right parenthesis semicol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216" y="3121154"/>
            <a:ext cx="3695700" cy="393700"/>
          </a:xfrm>
          <a:prstGeom prst="rect">
            <a:avLst/>
          </a:prstGeom>
        </p:spPr>
      </p:pic>
      <p:sp>
        <p:nvSpPr>
          <p:cNvPr id="7" name="Content Placeholder 6"/>
          <p:cNvSpPr>
            <a:spLocks noGrp="1"/>
          </p:cNvSpPr>
          <p:nvPr>
            <p:ph idx="14"/>
          </p:nvPr>
        </p:nvSpPr>
        <p:spPr>
          <a:xfrm>
            <a:off x="457200" y="3641048"/>
            <a:ext cx="8229600" cy="589447"/>
          </a:xfrm>
        </p:spPr>
        <p:txBody>
          <a:bodyPr/>
          <a:lstStyle/>
          <a:p>
            <a:pPr indent="-255600"/>
            <a:r>
              <a:rPr lang="en-US" altLang="en-US" sz="2400" dirty="0">
                <a:latin typeface="+mn-lt"/>
              </a:rPr>
              <a:t>This is known as integer division. To avoid it</a:t>
            </a:r>
            <a:r>
              <a:rPr lang="en-US" altLang="en-US" sz="2400" dirty="0" smtClean="0">
                <a:latin typeface="+mn-lt"/>
              </a:rPr>
              <a:t>:</a:t>
            </a:r>
            <a:endParaRPr lang="en-US" sz="2400" dirty="0">
              <a:latin typeface="+mn-lt"/>
            </a:endParaRPr>
          </a:p>
        </p:txBody>
      </p:sp>
      <p:pic>
        <p:nvPicPr>
          <p:cNvPr id="5" name="Picture 4" descr="The code has 2 lines, as follows. Line 1. I n t x equals 7 comma y equals 3 semicolon. Line 2. Message box period show left parenthesis left parenthesis left parenthesis double right parenthesis x forward slash left parenthesis double right parenthesis y right parenthesis period to string left parenthesis right parenthesis right parenthesis semicol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643" y="4386817"/>
            <a:ext cx="5562600" cy="393700"/>
          </a:xfrm>
          <a:prstGeom prst="rect">
            <a:avLst/>
          </a:prstGeom>
        </p:spPr>
      </p:pic>
    </p:spTree>
    <p:extLst>
      <p:ext uri="{BB962C8B-B14F-4D97-AF65-F5344CB8AC3E}">
        <p14:creationId xmlns:p14="http://schemas.microsoft.com/office/powerpoint/2010/main" val="1022849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t>Topics </a:t>
            </a:r>
            <a:r>
              <a:rPr lang="en-US" altLang="en-US" sz="2000" b="0" dirty="0" smtClean="0"/>
              <a:t>(1 of 2)</a:t>
            </a:r>
            <a:endParaRPr lang="en-US" altLang="en-US" sz="2000" b="0"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type="body" idx="1"/>
          </p:nvPr>
        </p:nvSpPr>
        <p:spPr>
          <a:xfrm>
            <a:off x="457200" y="1600200"/>
            <a:ext cx="8229600" cy="4485813"/>
          </a:xfrm>
        </p:spPr>
        <p:txBody>
          <a:bodyPr wrap="square" lIns="91425" tIns="91425" rIns="91425" bIns="91425">
            <a:spAutoFit/>
          </a:bodyPr>
          <a:lstStyle/>
          <a:p>
            <a:pPr marL="0" lvl="0" indent="0" fontAlgn="base">
              <a:spcAft>
                <a:spcPct val="0"/>
              </a:spcAft>
              <a:buNone/>
            </a:pPr>
            <a:r>
              <a:rPr lang="en-US" altLang="en-US" sz="2400" b="1" dirty="0">
                <a:solidFill>
                  <a:schemeClr val="tx2"/>
                </a:solidFill>
                <a:latin typeface="+mn-lt"/>
                <a:ea typeface="+mn-ea"/>
              </a:rPr>
              <a:t>3.1 </a:t>
            </a:r>
            <a:r>
              <a:rPr lang="en-US" altLang="en-US" sz="2400" dirty="0">
                <a:solidFill>
                  <a:srgbClr val="000000"/>
                </a:solidFill>
                <a:latin typeface="+mn-lt"/>
                <a:ea typeface="+mn-ea"/>
              </a:rPr>
              <a:t>Reading Input with TextBox Controls</a:t>
            </a:r>
          </a:p>
          <a:p>
            <a:pPr marL="0" lvl="0" indent="0" fontAlgn="base">
              <a:spcAft>
                <a:spcPct val="0"/>
              </a:spcAft>
              <a:buNone/>
            </a:pPr>
            <a:r>
              <a:rPr lang="en-US" altLang="en-US" sz="2400" b="1" dirty="0">
                <a:solidFill>
                  <a:schemeClr val="tx2"/>
                </a:solidFill>
                <a:latin typeface="+mn-lt"/>
                <a:ea typeface="+mn-ea"/>
              </a:rPr>
              <a:t>3.2</a:t>
            </a:r>
            <a:r>
              <a:rPr lang="en-US" altLang="en-US" sz="2400" dirty="0">
                <a:solidFill>
                  <a:srgbClr val="000000"/>
                </a:solidFill>
                <a:latin typeface="+mn-lt"/>
                <a:ea typeface="+mn-ea"/>
              </a:rPr>
              <a:t> A First Look at Variables</a:t>
            </a:r>
          </a:p>
          <a:p>
            <a:pPr marL="0" lvl="0" indent="0" fontAlgn="base">
              <a:spcAft>
                <a:spcPct val="0"/>
              </a:spcAft>
              <a:buNone/>
            </a:pPr>
            <a:r>
              <a:rPr lang="en-US" altLang="en-US" sz="2400" b="1" dirty="0">
                <a:solidFill>
                  <a:schemeClr val="tx2"/>
                </a:solidFill>
                <a:latin typeface="+mn-lt"/>
                <a:ea typeface="+mn-ea"/>
              </a:rPr>
              <a:t>3.3</a:t>
            </a:r>
            <a:r>
              <a:rPr lang="en-US" altLang="en-US" sz="2400" dirty="0">
                <a:solidFill>
                  <a:srgbClr val="000000"/>
                </a:solidFill>
                <a:latin typeface="+mn-lt"/>
                <a:ea typeface="+mn-ea"/>
              </a:rPr>
              <a:t> Numeric Data Type and Variables</a:t>
            </a:r>
          </a:p>
          <a:p>
            <a:pPr marL="0" lvl="0" indent="0" fontAlgn="base">
              <a:spcAft>
                <a:spcPct val="0"/>
              </a:spcAft>
              <a:buNone/>
            </a:pPr>
            <a:r>
              <a:rPr lang="en-US" altLang="en-US" sz="2400" b="1" dirty="0">
                <a:solidFill>
                  <a:schemeClr val="tx2"/>
                </a:solidFill>
                <a:latin typeface="+mn-lt"/>
                <a:ea typeface="+mn-ea"/>
              </a:rPr>
              <a:t>3.4</a:t>
            </a:r>
            <a:r>
              <a:rPr lang="en-US" altLang="en-US" sz="2400" dirty="0">
                <a:solidFill>
                  <a:srgbClr val="000000"/>
                </a:solidFill>
                <a:latin typeface="+mn-lt"/>
                <a:ea typeface="+mn-ea"/>
              </a:rPr>
              <a:t> Performing Calculations</a:t>
            </a:r>
          </a:p>
          <a:p>
            <a:pPr marL="0" lvl="0" indent="0" fontAlgn="base">
              <a:spcAft>
                <a:spcPct val="0"/>
              </a:spcAft>
              <a:buNone/>
            </a:pPr>
            <a:r>
              <a:rPr lang="en-US" altLang="en-US" sz="2400" b="1" dirty="0">
                <a:solidFill>
                  <a:schemeClr val="tx2"/>
                </a:solidFill>
                <a:latin typeface="+mn-lt"/>
                <a:ea typeface="+mn-ea"/>
              </a:rPr>
              <a:t>3.5</a:t>
            </a:r>
            <a:r>
              <a:rPr lang="en-US" altLang="en-US" sz="2400" dirty="0">
                <a:solidFill>
                  <a:srgbClr val="000000"/>
                </a:solidFill>
                <a:latin typeface="+mn-lt"/>
                <a:ea typeface="+mn-ea"/>
              </a:rPr>
              <a:t> Inputting and Outputting Numeric Values</a:t>
            </a:r>
          </a:p>
          <a:p>
            <a:pPr marL="0" lvl="0" indent="0" fontAlgn="base">
              <a:spcAft>
                <a:spcPct val="0"/>
              </a:spcAft>
              <a:buNone/>
            </a:pPr>
            <a:r>
              <a:rPr lang="en-US" altLang="en-US" sz="2400" b="1" dirty="0">
                <a:solidFill>
                  <a:schemeClr val="tx2"/>
                </a:solidFill>
                <a:latin typeface="+mn-lt"/>
                <a:ea typeface="+mn-ea"/>
              </a:rPr>
              <a:t>3.6</a:t>
            </a:r>
            <a:r>
              <a:rPr lang="en-US" altLang="en-US" sz="2400" dirty="0">
                <a:solidFill>
                  <a:srgbClr val="000000"/>
                </a:solidFill>
                <a:latin typeface="+mn-lt"/>
                <a:ea typeface="+mn-ea"/>
              </a:rPr>
              <a:t> Formatting Numbers with the ToString </a:t>
            </a:r>
            <a:r>
              <a:rPr lang="en-US" altLang="en-US" sz="2400" dirty="0" smtClean="0">
                <a:solidFill>
                  <a:srgbClr val="000000"/>
                </a:solidFill>
                <a:latin typeface="+mn-lt"/>
                <a:ea typeface="+mn-ea"/>
              </a:rPr>
              <a:t>Method</a:t>
            </a:r>
          </a:p>
          <a:p>
            <a:pPr marL="0" indent="0">
              <a:buNone/>
            </a:pPr>
            <a:r>
              <a:rPr lang="en-US" altLang="en-US" sz="2400" b="1" dirty="0">
                <a:solidFill>
                  <a:schemeClr val="tx2"/>
                </a:solidFill>
                <a:latin typeface="+mn-lt"/>
              </a:rPr>
              <a:t>3.7</a:t>
            </a:r>
            <a:r>
              <a:rPr lang="en-US" altLang="en-US" sz="2400" dirty="0">
                <a:latin typeface="+mn-lt"/>
              </a:rPr>
              <a:t> Simple Exception Handling</a:t>
            </a:r>
          </a:p>
          <a:p>
            <a:pPr marL="0" indent="0">
              <a:buNone/>
            </a:pPr>
            <a:r>
              <a:rPr lang="en-US" altLang="en-US" sz="2400" b="1" dirty="0">
                <a:solidFill>
                  <a:schemeClr val="tx2"/>
                </a:solidFill>
                <a:latin typeface="+mn-lt"/>
              </a:rPr>
              <a:t>3.8</a:t>
            </a:r>
            <a:r>
              <a:rPr lang="en-US" altLang="en-US" sz="2400" dirty="0">
                <a:latin typeface="+mn-lt"/>
              </a:rPr>
              <a:t> Using Named </a:t>
            </a:r>
            <a:r>
              <a:rPr lang="en-US" altLang="en-US" sz="2400" dirty="0" smtClean="0">
                <a:latin typeface="+mn-lt"/>
              </a:rPr>
              <a:t>Constants</a:t>
            </a:r>
            <a:endParaRPr lang="en-US" altLang="en-US" sz="2400" dirty="0" smtClean="0">
              <a:solidFill>
                <a:srgbClr val="000000"/>
              </a:solidFill>
              <a:latin typeface="+mn-lt"/>
              <a:ea typeface="+mn-ea"/>
            </a:endParaRPr>
          </a:p>
        </p:txBody>
      </p:sp>
    </p:spTree>
    <p:extLst>
      <p:ext uri="{BB962C8B-B14F-4D97-AF65-F5344CB8AC3E}">
        <p14:creationId xmlns:p14="http://schemas.microsoft.com/office/powerpoint/2010/main" val="175907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3.5 Inputting and Outputting Numeric Values</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type="body" idx="1"/>
          </p:nvPr>
        </p:nvSpPr>
        <p:spPr>
          <a:xfrm>
            <a:off x="457200" y="1600200"/>
            <a:ext cx="8229600" cy="1846629"/>
          </a:xfrm>
        </p:spPr>
        <p:txBody>
          <a:bodyPr wrap="square" lIns="91425" tIns="91425" rIns="91425" bIns="91425">
            <a:spAutoFit/>
          </a:bodyPr>
          <a:lstStyle/>
          <a:p>
            <a:pPr lvl="0" fontAlgn="base">
              <a:spcBef>
                <a:spcPct val="20000"/>
              </a:spcBef>
              <a:spcAft>
                <a:spcPct val="0"/>
              </a:spcAft>
              <a:buFont typeface="Arial" panose="020B0604020202020204" pitchFamily="34" charset="0"/>
              <a:buChar char="•"/>
            </a:pPr>
            <a:r>
              <a:rPr lang="en-US" altLang="en-US" sz="2000" dirty="0">
                <a:solidFill>
                  <a:srgbClr val="000000"/>
                </a:solidFill>
                <a:latin typeface="Arial (Body)"/>
                <a:ea typeface="+mn-ea"/>
              </a:rPr>
              <a:t>Input collected from the keyboard are considered combinations of characters (or string literals) even if they look like a number to you</a:t>
            </a:r>
          </a:p>
          <a:p>
            <a:pPr lvl="0" fontAlgn="base">
              <a:spcBef>
                <a:spcPct val="20000"/>
              </a:spcBef>
              <a:spcAft>
                <a:spcPct val="0"/>
              </a:spcAft>
              <a:buFont typeface="Arial" panose="020B0604020202020204" pitchFamily="34" charset="0"/>
              <a:buChar char="•"/>
            </a:pPr>
            <a:r>
              <a:rPr lang="en-US" altLang="en-US" sz="2000" dirty="0">
                <a:solidFill>
                  <a:srgbClr val="000000"/>
                </a:solidFill>
                <a:latin typeface="Arial (Body)"/>
                <a:ea typeface="+mn-ea"/>
              </a:rPr>
              <a:t>A </a:t>
            </a:r>
            <a:r>
              <a:rPr lang="en-US" altLang="en-US" sz="2000" dirty="0" smtClean="0">
                <a:solidFill>
                  <a:srgbClr val="000000"/>
                </a:solidFill>
                <a:latin typeface="Arial (Body)"/>
                <a:ea typeface="+mn-ea"/>
              </a:rPr>
              <a:t>TextBox </a:t>
            </a:r>
            <a:r>
              <a:rPr lang="en-US" altLang="en-US" sz="2000" dirty="0">
                <a:solidFill>
                  <a:srgbClr val="000000"/>
                </a:solidFill>
                <a:latin typeface="Arial (Body)"/>
                <a:ea typeface="+mn-ea"/>
              </a:rPr>
              <a:t>control reads keyboard input, such as 25.65. However, the TextBox treats it as a string, not a number.</a:t>
            </a:r>
          </a:p>
          <a:p>
            <a:pPr lvl="0" fontAlgn="base">
              <a:spcBef>
                <a:spcPct val="20000"/>
              </a:spcBef>
              <a:spcAft>
                <a:spcPct val="0"/>
              </a:spcAft>
              <a:buFont typeface="Arial" panose="020B0604020202020204" pitchFamily="34" charset="0"/>
              <a:buChar char="•"/>
            </a:pPr>
            <a:r>
              <a:rPr lang="en-US" altLang="en-US" sz="2000" dirty="0" smtClean="0">
                <a:solidFill>
                  <a:srgbClr val="000000"/>
                </a:solidFill>
                <a:latin typeface="Arial (Body)"/>
                <a:ea typeface="+mn-ea"/>
              </a:rPr>
              <a:t>In</a:t>
            </a:r>
            <a:endParaRPr lang="en-US" altLang="en-US" sz="2000" dirty="0">
              <a:solidFill>
                <a:srgbClr val="000000"/>
              </a:solidFill>
              <a:latin typeface="Arial (Body)"/>
            </a:endParaRPr>
          </a:p>
        </p:txBody>
      </p:sp>
      <p:graphicFrame>
        <p:nvGraphicFramePr>
          <p:cNvPr id="5" name="Object 4" descr="c sharp"/>
          <p:cNvGraphicFramePr>
            <a:graphicFrameLocks noChangeAspect="1"/>
          </p:cNvGraphicFramePr>
          <p:nvPr>
            <p:extLst>
              <p:ext uri="{D42A27DB-BD31-4B8C-83A1-F6EECF244321}">
                <p14:modId xmlns:p14="http://schemas.microsoft.com/office/powerpoint/2010/main" val="4264513550"/>
              </p:ext>
            </p:extLst>
          </p:nvPr>
        </p:nvGraphicFramePr>
        <p:xfrm>
          <a:off x="1043691" y="3084761"/>
          <a:ext cx="409069" cy="278912"/>
        </p:xfrm>
        <a:graphic>
          <a:graphicData uri="http://schemas.openxmlformats.org/presentationml/2006/ole">
            <mc:AlternateContent xmlns:mc="http://schemas.openxmlformats.org/markup-compatibility/2006">
              <mc:Choice xmlns:v="urn:schemas-microsoft-com:vml" Requires="v">
                <p:oleObj spid="_x0000_s11372" name="Equation" r:id="rId3" imgW="279360" imgH="190440" progId="Equation.DSMT4">
                  <p:embed/>
                </p:oleObj>
              </mc:Choice>
              <mc:Fallback>
                <p:oleObj name="Equation" r:id="rId3" imgW="279360" imgH="190440" progId="Equation.DSMT4">
                  <p:embed/>
                  <p:pic>
                    <p:nvPicPr>
                      <p:cNvPr id="0" name=""/>
                      <p:cNvPicPr/>
                      <p:nvPr/>
                    </p:nvPicPr>
                    <p:blipFill>
                      <a:blip r:embed="rId4"/>
                      <a:stretch>
                        <a:fillRect/>
                      </a:stretch>
                    </p:blipFill>
                    <p:spPr>
                      <a:xfrm>
                        <a:off x="1043691" y="3084761"/>
                        <a:ext cx="409069" cy="278912"/>
                      </a:xfrm>
                      <a:prstGeom prst="rect">
                        <a:avLst/>
                      </a:prstGeom>
                    </p:spPr>
                  </p:pic>
                </p:oleObj>
              </mc:Fallback>
            </mc:AlternateContent>
          </a:graphicData>
        </a:graphic>
      </p:graphicFrame>
      <p:sp>
        <p:nvSpPr>
          <p:cNvPr id="4" name="Text Placeholder 3"/>
          <p:cNvSpPr>
            <a:spLocks noGrp="1"/>
          </p:cNvSpPr>
          <p:nvPr>
            <p:ph type="body" idx="2"/>
          </p:nvPr>
        </p:nvSpPr>
        <p:spPr>
          <a:xfrm>
            <a:off x="645885" y="2955412"/>
            <a:ext cx="8229600" cy="2443903"/>
          </a:xfrm>
        </p:spPr>
        <p:txBody>
          <a:bodyPr/>
          <a:lstStyle/>
          <a:p>
            <a:pPr marL="87313" lvl="0" indent="668338" fontAlgn="base">
              <a:spcBef>
                <a:spcPct val="20000"/>
              </a:spcBef>
              <a:spcAft>
                <a:spcPct val="0"/>
              </a:spcAft>
              <a:buNone/>
            </a:pPr>
            <a:r>
              <a:rPr lang="en-US" altLang="en-US" sz="2000" dirty="0">
                <a:solidFill>
                  <a:srgbClr val="000000"/>
                </a:solidFill>
                <a:latin typeface="Arial (Body)"/>
              </a:rPr>
              <a:t>use the following </a:t>
            </a:r>
            <a:r>
              <a:rPr lang="en-US" altLang="en-US" sz="2000" dirty="0">
                <a:solidFill>
                  <a:srgbClr val="000000"/>
                </a:solidFill>
                <a:latin typeface="Consolas" panose="020B0609020204030204" pitchFamily="49" charset="0"/>
                <a:cs typeface="Consolas" panose="020B0609020204030204" pitchFamily="49" charset="0"/>
              </a:rPr>
              <a:t>Parse</a:t>
            </a:r>
            <a:r>
              <a:rPr lang="en-US" altLang="en-US" sz="2000" dirty="0">
                <a:solidFill>
                  <a:srgbClr val="000000"/>
                </a:solidFill>
                <a:latin typeface="Arial (Body)"/>
              </a:rPr>
              <a:t> methods to convert string to numeric data types</a:t>
            </a:r>
          </a:p>
          <a:p>
            <a:pPr lvl="1" eaLnBrk="1" hangingPunct="1"/>
            <a:r>
              <a:rPr lang="en-US" altLang="en-US" sz="2000" dirty="0">
                <a:latin typeface="Consolas" panose="020B0609020204030204" pitchFamily="49" charset="0"/>
              </a:rPr>
              <a:t>int.Parse</a:t>
            </a:r>
          </a:p>
          <a:p>
            <a:pPr lvl="1" eaLnBrk="1" hangingPunct="1"/>
            <a:r>
              <a:rPr lang="en-US" altLang="en-US" sz="2000" dirty="0">
                <a:latin typeface="Consolas" panose="020B0609020204030204" pitchFamily="49" charset="0"/>
              </a:rPr>
              <a:t>double.Parse</a:t>
            </a:r>
          </a:p>
          <a:p>
            <a:pPr lvl="1" eaLnBrk="1" hangingPunct="1"/>
            <a:r>
              <a:rPr lang="en-US" altLang="en-US" sz="2000" dirty="0">
                <a:latin typeface="Consolas" panose="020B0609020204030204" pitchFamily="49" charset="0"/>
              </a:rPr>
              <a:t>decimal.Parse</a:t>
            </a:r>
          </a:p>
          <a:p>
            <a:pPr marL="255600" lvl="1" indent="-255600">
              <a:spcBef>
                <a:spcPts val="1500"/>
              </a:spcBef>
              <a:buFont typeface="Arial" panose="020B0604020202020204" pitchFamily="34" charset="0"/>
              <a:buChar char="•"/>
            </a:pPr>
            <a:r>
              <a:rPr lang="en-US" altLang="en-US" sz="2000" dirty="0">
                <a:solidFill>
                  <a:srgbClr val="000000"/>
                </a:solidFill>
                <a:latin typeface="Arial (Body)"/>
              </a:rPr>
              <a:t>Examples</a:t>
            </a:r>
            <a:r>
              <a:rPr lang="en-US" altLang="en-US" sz="2000" dirty="0" smtClean="0">
                <a:solidFill>
                  <a:srgbClr val="000000"/>
                </a:solidFill>
                <a:latin typeface="Arial (Body)"/>
              </a:rPr>
              <a:t>:</a:t>
            </a:r>
            <a:endParaRPr lang="en-US" dirty="0"/>
          </a:p>
        </p:txBody>
      </p:sp>
      <p:pic>
        <p:nvPicPr>
          <p:cNvPr id="6" name="Picture 5" descr="The code has 2 lines, as follows. Line 1. I n t hours worked equals i n t period parse left parenthesis hours worked text box 1 period text right parenthesis semicolon. Line 2. Double temperature equals double period parse left parenthesis temperature text box period text right parenthesis semicol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725" y="5568046"/>
            <a:ext cx="5646131" cy="373739"/>
          </a:xfrm>
          <a:prstGeom prst="rect">
            <a:avLst/>
          </a:prstGeom>
        </p:spPr>
      </p:pic>
    </p:spTree>
    <p:extLst>
      <p:ext uri="{BB962C8B-B14F-4D97-AF65-F5344CB8AC3E}">
        <p14:creationId xmlns:p14="http://schemas.microsoft.com/office/powerpoint/2010/main" val="647236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Displaying Numeric Values</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idx="1"/>
          </p:nvPr>
        </p:nvSpPr>
        <p:spPr>
          <a:xfrm>
            <a:off x="457200" y="1600200"/>
            <a:ext cx="8229600" cy="1923573"/>
          </a:xfrm>
        </p:spPr>
        <p:txBody>
          <a:bodyPr wrap="square" lIns="91425" tIns="91425" rIns="91425" bIns="91425">
            <a:spAutoFit/>
          </a:bodyPr>
          <a:lstStyle/>
          <a:p>
            <a:pPr lvl="0" indent="-255600" fontAlgn="base">
              <a:spcAft>
                <a:spcPct val="0"/>
              </a:spcAft>
              <a:buFont typeface="Arial" panose="020B0604020202020204" pitchFamily="34" charset="0"/>
              <a:buChar char="•"/>
            </a:pPr>
            <a:r>
              <a:rPr lang="en-US" altLang="en-US" sz="2200" dirty="0">
                <a:solidFill>
                  <a:srgbClr val="000000"/>
                </a:solidFill>
                <a:latin typeface="Arial (Body)"/>
                <a:ea typeface="+mn-ea"/>
              </a:rPr>
              <a:t>The Text property of a control only accepts string literals</a:t>
            </a:r>
          </a:p>
          <a:p>
            <a:pPr lvl="0" indent="-255600" fontAlgn="base">
              <a:spcAft>
                <a:spcPct val="0"/>
              </a:spcAft>
              <a:buFont typeface="Arial" panose="020B0604020202020204" pitchFamily="34" charset="0"/>
              <a:buChar char="•"/>
            </a:pPr>
            <a:r>
              <a:rPr lang="en-US" altLang="en-US" sz="2200" dirty="0">
                <a:solidFill>
                  <a:srgbClr val="000000"/>
                </a:solidFill>
                <a:latin typeface="Arial (Body)"/>
                <a:ea typeface="+mn-ea"/>
              </a:rPr>
              <a:t>To display a number in a TextBox or Label control requires you to convert a numeric data to string type</a:t>
            </a:r>
          </a:p>
          <a:p>
            <a:pPr lvl="0" indent="-255600" fontAlgn="base">
              <a:spcAft>
                <a:spcPct val="0"/>
              </a:spcAft>
              <a:buFont typeface="Arial" panose="020B0604020202020204" pitchFamily="34" charset="0"/>
              <a:buChar char="•"/>
            </a:pPr>
            <a:r>
              <a:rPr lang="en-US" altLang="en-US" sz="2200" dirty="0" smtClean="0">
                <a:solidFill>
                  <a:srgbClr val="000000"/>
                </a:solidFill>
                <a:latin typeface="Arial (Body)"/>
                <a:ea typeface="+mn-ea"/>
              </a:rPr>
              <a:t>In</a:t>
            </a:r>
            <a:endParaRPr lang="en-US" altLang="en-US" sz="2200" dirty="0">
              <a:solidFill>
                <a:srgbClr val="000000"/>
              </a:solidFill>
              <a:latin typeface="Arial (Body)"/>
            </a:endParaRPr>
          </a:p>
        </p:txBody>
      </p:sp>
      <p:graphicFrame>
        <p:nvGraphicFramePr>
          <p:cNvPr id="8" name="Object 7" descr="c sharp"/>
          <p:cNvGraphicFramePr>
            <a:graphicFrameLocks noChangeAspect="1"/>
          </p:cNvGraphicFramePr>
          <p:nvPr>
            <p:extLst>
              <p:ext uri="{D42A27DB-BD31-4B8C-83A1-F6EECF244321}">
                <p14:modId xmlns:p14="http://schemas.microsoft.com/office/powerpoint/2010/main" val="156389271"/>
              </p:ext>
            </p:extLst>
          </p:nvPr>
        </p:nvGraphicFramePr>
        <p:xfrm>
          <a:off x="1066785" y="3144972"/>
          <a:ext cx="449976" cy="306803"/>
        </p:xfrm>
        <a:graphic>
          <a:graphicData uri="http://schemas.openxmlformats.org/presentationml/2006/ole">
            <mc:AlternateContent xmlns:mc="http://schemas.openxmlformats.org/markup-compatibility/2006">
              <mc:Choice xmlns:v="urn:schemas-microsoft-com:vml" Requires="v">
                <p:oleObj spid="_x0000_s12393" name="Equation" r:id="rId3" imgW="279360" imgH="190440" progId="Equation.DSMT4">
                  <p:embed/>
                </p:oleObj>
              </mc:Choice>
              <mc:Fallback>
                <p:oleObj name="Equation" r:id="rId3" imgW="279360" imgH="190440" progId="Equation.DSMT4">
                  <p:embed/>
                  <p:pic>
                    <p:nvPicPr>
                      <p:cNvPr id="0" name=""/>
                      <p:cNvPicPr/>
                      <p:nvPr/>
                    </p:nvPicPr>
                    <p:blipFill>
                      <a:blip r:embed="rId4"/>
                      <a:stretch>
                        <a:fillRect/>
                      </a:stretch>
                    </p:blipFill>
                    <p:spPr>
                      <a:xfrm>
                        <a:off x="1066785" y="3144972"/>
                        <a:ext cx="449976" cy="306803"/>
                      </a:xfrm>
                      <a:prstGeom prst="rect">
                        <a:avLst/>
                      </a:prstGeom>
                    </p:spPr>
                  </p:pic>
                </p:oleObj>
              </mc:Fallback>
            </mc:AlternateContent>
          </a:graphicData>
        </a:graphic>
      </p:graphicFrame>
      <p:sp>
        <p:nvSpPr>
          <p:cNvPr id="4" name="Text Placeholder 3"/>
          <p:cNvSpPr>
            <a:spLocks noGrp="1"/>
          </p:cNvSpPr>
          <p:nvPr>
            <p:ph idx="13"/>
          </p:nvPr>
        </p:nvSpPr>
        <p:spPr>
          <a:xfrm>
            <a:off x="457200" y="3009731"/>
            <a:ext cx="8229600" cy="919336"/>
          </a:xfrm>
        </p:spPr>
        <p:txBody>
          <a:bodyPr/>
          <a:lstStyle/>
          <a:p>
            <a:pPr marL="261938" indent="725488" fontAlgn="base">
              <a:spcAft>
                <a:spcPct val="0"/>
              </a:spcAft>
              <a:buNone/>
            </a:pPr>
            <a:r>
              <a:rPr lang="en-US" altLang="en-US" sz="2200" dirty="0">
                <a:solidFill>
                  <a:srgbClr val="000000"/>
                </a:solidFill>
                <a:latin typeface="Arial (Body)"/>
              </a:rPr>
              <a:t>all variables work with </a:t>
            </a:r>
            <a:r>
              <a:rPr lang="en-US" altLang="en-US" sz="2200" dirty="0">
                <a:solidFill>
                  <a:srgbClr val="000000"/>
                </a:solidFill>
                <a:latin typeface="Consolas" panose="020B0609020204030204" pitchFamily="49" charset="0"/>
                <a:cs typeface="Consolas" panose="020B0609020204030204" pitchFamily="49" charset="0"/>
              </a:rPr>
              <a:t>ToString</a:t>
            </a:r>
            <a:r>
              <a:rPr lang="en-US" altLang="en-US" sz="2200" dirty="0">
                <a:solidFill>
                  <a:srgbClr val="000000"/>
                </a:solidFill>
                <a:latin typeface="Arial (Body)"/>
              </a:rPr>
              <a:t> method that can convert </a:t>
            </a:r>
            <a:r>
              <a:rPr lang="en-US" altLang="en-US" sz="2200" dirty="0" smtClean="0">
                <a:solidFill>
                  <a:srgbClr val="000000"/>
                </a:solidFill>
                <a:latin typeface="Arial (Body)"/>
              </a:rPr>
              <a:t>variables’ </a:t>
            </a:r>
            <a:r>
              <a:rPr lang="en-US" altLang="en-US" sz="2200" dirty="0">
                <a:solidFill>
                  <a:srgbClr val="000000"/>
                </a:solidFill>
                <a:latin typeface="Arial (Body)"/>
              </a:rPr>
              <a:t>values to string</a:t>
            </a:r>
            <a:r>
              <a:rPr lang="en-US" altLang="en-US" sz="2200" dirty="0" smtClean="0">
                <a:solidFill>
                  <a:srgbClr val="000000"/>
                </a:solidFill>
                <a:latin typeface="Arial (Body)"/>
              </a:rPr>
              <a:t>:</a:t>
            </a:r>
            <a:endParaRPr lang="en-US" altLang="en-US" sz="2200" dirty="0">
              <a:solidFill>
                <a:srgbClr val="000000"/>
              </a:solidFill>
              <a:latin typeface="Arial (Body)"/>
            </a:endParaRPr>
          </a:p>
        </p:txBody>
      </p:sp>
      <p:pic>
        <p:nvPicPr>
          <p:cNvPr id="5" name="Picture 4" descr="The code has 5 lines, as follows. Line 1. Decimal gross pay equals 1550 period 0 m semicolon. Line 2. Gross pay label period text equals gross pay period to string left parenthesis right parenthesis semicolon. Line 3. Blank. Line 4. I n t my number equals 123 semicolon. Line 5. Message box period show left parenthesis my number period to string left parenthesis right parenthesis right parenthesis semicol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979" y="3973954"/>
            <a:ext cx="3733800" cy="1104900"/>
          </a:xfrm>
          <a:prstGeom prst="rect">
            <a:avLst/>
          </a:prstGeom>
        </p:spPr>
      </p:pic>
      <p:sp>
        <p:nvSpPr>
          <p:cNvPr id="7" name="Content Placeholder 6"/>
          <p:cNvSpPr>
            <a:spLocks noGrp="1"/>
          </p:cNvSpPr>
          <p:nvPr>
            <p:ph idx="14"/>
          </p:nvPr>
        </p:nvSpPr>
        <p:spPr>
          <a:xfrm>
            <a:off x="457200" y="5123796"/>
            <a:ext cx="8338457" cy="530860"/>
          </a:xfrm>
        </p:spPr>
        <p:txBody>
          <a:bodyPr/>
          <a:lstStyle/>
          <a:p>
            <a:pPr indent="-255600"/>
            <a:r>
              <a:rPr lang="en-US" altLang="en-US" sz="2200" dirty="0">
                <a:solidFill>
                  <a:srgbClr val="000000"/>
                </a:solidFill>
                <a:latin typeface="+mn-lt"/>
              </a:rPr>
              <a:t>Another option is </a:t>
            </a:r>
            <a:r>
              <a:rPr lang="en-US" altLang="en-US" sz="2200" dirty="0" smtClean="0">
                <a:solidFill>
                  <a:srgbClr val="000000"/>
                </a:solidFill>
                <a:latin typeface="+mn-lt"/>
              </a:rPr>
              <a:t>“implicit </a:t>
            </a:r>
            <a:r>
              <a:rPr lang="en-US" altLang="en-US" sz="2200" dirty="0">
                <a:solidFill>
                  <a:srgbClr val="000000"/>
                </a:solidFill>
                <a:latin typeface="+mn-lt"/>
              </a:rPr>
              <a:t>string conversion with </a:t>
            </a:r>
            <a:r>
              <a:rPr lang="en-US" altLang="en-US" sz="2200" dirty="0" smtClean="0">
                <a:solidFill>
                  <a:srgbClr val="000000"/>
                </a:solidFill>
                <a:latin typeface="+mn-lt"/>
              </a:rPr>
              <a:t>the + operator”:</a:t>
            </a:r>
            <a:endParaRPr lang="en-US" sz="2200" dirty="0">
              <a:latin typeface="+mn-lt"/>
            </a:endParaRPr>
          </a:p>
        </p:txBody>
      </p:sp>
      <p:pic>
        <p:nvPicPr>
          <p:cNvPr id="6" name="Picture 5" descr="The code has 4 lines, as follows. Line 1. I n t id number equals 1044 semicolon. Line 2. String output equals double quote your id number is double quote plus id number semicol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979" y="5742433"/>
            <a:ext cx="4457700" cy="381000"/>
          </a:xfrm>
          <a:prstGeom prst="rect">
            <a:avLst/>
          </a:prstGeom>
        </p:spPr>
      </p:pic>
    </p:spTree>
    <p:extLst>
      <p:ext uri="{BB962C8B-B14F-4D97-AF65-F5344CB8AC3E}">
        <p14:creationId xmlns:p14="http://schemas.microsoft.com/office/powerpoint/2010/main" val="2816059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3.6 Formatting Numbers with the </a:t>
            </a:r>
            <a:r>
              <a:rPr lang="en-US" altLang="en-US" dirty="0" smtClean="0">
                <a:solidFill>
                  <a:schemeClr val="tx2"/>
                </a:solidFill>
                <a:latin typeface="Consolas" panose="020B0609020204030204" pitchFamily="49" charset="0"/>
                <a:ea typeface="+mj-ea"/>
                <a:cs typeface="Consolas" panose="020B0609020204030204" pitchFamily="49" charset="0"/>
              </a:rPr>
              <a:t>ToString</a:t>
            </a:r>
            <a:r>
              <a:rPr lang="en-US" altLang="en-US" dirty="0" smtClean="0">
                <a:solidFill>
                  <a:schemeClr val="tx2"/>
                </a:solidFill>
                <a:latin typeface="Times New Roman" panose="02020603050405020304" pitchFamily="18" charset="0"/>
                <a:ea typeface="+mj-ea"/>
                <a:cs typeface="Times New Roman" panose="02020603050405020304" pitchFamily="18" charset="0"/>
              </a:rPr>
              <a:t> Method</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Content Placeholder 2"/>
          <p:cNvSpPr>
            <a:spLocks noGrp="1"/>
          </p:cNvSpPr>
          <p:nvPr>
            <p:ph type="body" idx="1"/>
          </p:nvPr>
        </p:nvSpPr>
        <p:spPr>
          <a:xfrm>
            <a:off x="457200" y="1600200"/>
            <a:ext cx="8229600" cy="1854323"/>
          </a:xfrm>
        </p:spPr>
        <p:txBody>
          <a:bodyPr wrap="square" lIns="91425" tIns="91425" rIns="91425" bIns="91425">
            <a:spAutoFit/>
          </a:bodyPr>
          <a:lstStyle/>
          <a:p>
            <a:pPr lvl="0" fontAlgn="base">
              <a:spcAft>
                <a:spcPct val="0"/>
              </a:spcAft>
              <a:buFont typeface="Arial" panose="020B0604020202020204" pitchFamily="34" charset="0"/>
              <a:buChar char="•"/>
            </a:pPr>
            <a:r>
              <a:rPr lang="en-US" altLang="en-US" sz="2400" dirty="0">
                <a:solidFill>
                  <a:srgbClr val="000000"/>
                </a:solidFill>
                <a:latin typeface="Arial (Body)"/>
                <a:ea typeface="+mn-ea"/>
              </a:rPr>
              <a:t>The </a:t>
            </a:r>
            <a:r>
              <a:rPr lang="en-US" altLang="en-US" sz="2400" dirty="0">
                <a:solidFill>
                  <a:srgbClr val="000000"/>
                </a:solidFill>
                <a:latin typeface="Consolas" panose="020B0609020204030204" pitchFamily="49" charset="0"/>
                <a:ea typeface="+mn-ea"/>
                <a:cs typeface="Consolas" panose="020B0609020204030204" pitchFamily="49" charset="0"/>
              </a:rPr>
              <a:t>ToString </a:t>
            </a:r>
            <a:r>
              <a:rPr lang="en-US" altLang="en-US" sz="2400" dirty="0">
                <a:solidFill>
                  <a:srgbClr val="000000"/>
                </a:solidFill>
                <a:latin typeface="Arial (Body)"/>
                <a:ea typeface="+mn-ea"/>
              </a:rPr>
              <a:t>method can optionally format a number to appear in a specific way</a:t>
            </a:r>
          </a:p>
          <a:p>
            <a:pPr lvl="0" fontAlgn="base">
              <a:spcAft>
                <a:spcPct val="0"/>
              </a:spcAft>
              <a:buFont typeface="Arial" panose="020B0604020202020204" pitchFamily="34" charset="0"/>
              <a:buChar char="•"/>
            </a:pPr>
            <a:r>
              <a:rPr lang="en-US" altLang="en-US" sz="2400" dirty="0">
                <a:solidFill>
                  <a:srgbClr val="000000"/>
                </a:solidFill>
                <a:latin typeface="Arial (Body)"/>
                <a:ea typeface="+mn-ea"/>
              </a:rPr>
              <a:t>The following table lists the </a:t>
            </a:r>
            <a:r>
              <a:rPr lang="en-US" altLang="en-US" sz="2400" dirty="0" smtClean="0">
                <a:solidFill>
                  <a:srgbClr val="000000"/>
                </a:solidFill>
                <a:latin typeface="Arial (Body)"/>
                <a:ea typeface="+mn-ea"/>
              </a:rPr>
              <a:t>“format strings” </a:t>
            </a:r>
            <a:r>
              <a:rPr lang="en-US" altLang="en-US" sz="2400" dirty="0">
                <a:solidFill>
                  <a:srgbClr val="000000"/>
                </a:solidFill>
                <a:latin typeface="Arial (Body)"/>
                <a:ea typeface="+mn-ea"/>
              </a:rPr>
              <a:t>and how they work with sample </a:t>
            </a:r>
            <a:r>
              <a:rPr lang="en-US" altLang="en-US" sz="2400" dirty="0" smtClean="0">
                <a:solidFill>
                  <a:srgbClr val="000000"/>
                </a:solidFill>
                <a:latin typeface="Arial (Body)"/>
                <a:ea typeface="+mn-ea"/>
              </a:rPr>
              <a:t>outputs </a:t>
            </a:r>
            <a:endParaRPr lang="en-US" altLang="en-US" sz="2400" dirty="0">
              <a:solidFill>
                <a:srgbClr val="000000"/>
              </a:solidFill>
              <a:latin typeface="Arial (Body)"/>
              <a:ea typeface="+mn-ea"/>
            </a:endParaRPr>
          </a:p>
        </p:txBody>
      </p:sp>
      <p:graphicFrame>
        <p:nvGraphicFramePr>
          <p:cNvPr id="6" name="Table 5"/>
          <p:cNvGraphicFramePr>
            <a:graphicFrameLocks noGrp="1"/>
          </p:cNvGraphicFramePr>
          <p:nvPr>
            <p:extLst>
              <p:ext uri="{D42A27DB-BD31-4B8C-83A1-F6EECF244321}">
                <p14:modId xmlns:p14="http://schemas.microsoft.com/office/powerpoint/2010/main" val="38878998"/>
              </p:ext>
            </p:extLst>
          </p:nvPr>
        </p:nvGraphicFramePr>
        <p:xfrm>
          <a:off x="609600" y="3915229"/>
          <a:ext cx="8001000" cy="2192324"/>
        </p:xfrm>
        <a:graphic>
          <a:graphicData uri="http://schemas.openxmlformats.org/drawingml/2006/table">
            <a:tbl>
              <a:tblPr firstRow="1"/>
              <a:tblGrid>
                <a:gridCol w="1393371">
                  <a:extLst>
                    <a:ext uri="{9D8B030D-6E8A-4147-A177-3AD203B41FA5}">
                      <a16:colId xmlns:a16="http://schemas.microsoft.com/office/drawing/2014/main" val="20000"/>
                    </a:ext>
                  </a:extLst>
                </a:gridCol>
                <a:gridCol w="2481943">
                  <a:extLst>
                    <a:ext uri="{9D8B030D-6E8A-4147-A177-3AD203B41FA5}">
                      <a16:colId xmlns:a16="http://schemas.microsoft.com/office/drawing/2014/main" val="20001"/>
                    </a:ext>
                  </a:extLst>
                </a:gridCol>
                <a:gridCol w="1146629">
                  <a:extLst>
                    <a:ext uri="{9D8B030D-6E8A-4147-A177-3AD203B41FA5}">
                      <a16:colId xmlns:a16="http://schemas.microsoft.com/office/drawing/2014/main" val="20002"/>
                    </a:ext>
                  </a:extLst>
                </a:gridCol>
                <a:gridCol w="1538514">
                  <a:extLst>
                    <a:ext uri="{9D8B030D-6E8A-4147-A177-3AD203B41FA5}">
                      <a16:colId xmlns:a16="http://schemas.microsoft.com/office/drawing/2014/main" val="20003"/>
                    </a:ext>
                  </a:extLst>
                </a:gridCol>
                <a:gridCol w="1440543">
                  <a:extLst>
                    <a:ext uri="{9D8B030D-6E8A-4147-A177-3AD203B41FA5}">
                      <a16:colId xmlns:a16="http://schemas.microsoft.com/office/drawing/2014/main" val="20004"/>
                    </a:ext>
                  </a:extLst>
                </a:gridCol>
              </a:tblGrid>
              <a:tr h="2503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Arial" charset="0"/>
                        </a:rPr>
                        <a:t>Format String</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Arial" charset="0"/>
                        </a:rPr>
                        <a:t>Description</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Arial" charset="0"/>
                        </a:rPr>
                        <a:t>Number</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Arial" charset="0"/>
                        </a:rPr>
                        <a:t>ToString()</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Arial" charset="0"/>
                        </a:rPr>
                        <a:t>Result</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"N" or "n"</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Number format</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cs typeface="Arial" charset="0"/>
                        </a:rPr>
                        <a:t>12.3</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ToString("n3")</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12.300</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"F" or "f"</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Fixed-point scientific format</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123456.0</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ToString("f2")</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cs typeface="Arial" charset="0"/>
                        </a:rPr>
                        <a:t>123456.00</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"E" or "e"</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Exponential scientific format</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123456.0</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ToString("e3")</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cs typeface="Arial" charset="0"/>
                        </a:rPr>
                        <a:t>1.235e+005</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"C" or "c"</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cs typeface="Arial" charset="0"/>
                        </a:rPr>
                        <a:t>Currency format</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-1234567.8</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ToString("C")</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($1,234,567.80)</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"P" or "p"</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charset="0"/>
                        </a:rPr>
                        <a:t>Percentage format</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cs typeface="Arial" charset="0"/>
                        </a:rPr>
                        <a:t>.234</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cs typeface="Arial" charset="0"/>
                        </a:rPr>
                        <a:t>ToString("P")</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cs typeface="Arial" charset="0"/>
                        </a:rPr>
                        <a:t>23.40%</a:t>
                      </a:r>
                    </a:p>
                  </a:txBody>
                  <a:tcPr marT="45713" marB="4571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96677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3.7 Simple Exception Handling</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idx="1"/>
          </p:nvPr>
        </p:nvSpPr>
        <p:spPr>
          <a:xfrm>
            <a:off x="457200" y="1600200"/>
            <a:ext cx="8229600" cy="2108239"/>
          </a:xfrm>
        </p:spPr>
        <p:txBody>
          <a:bodyPr wrap="square" lIns="91425" tIns="91425" rIns="91425" bIns="91425">
            <a:spAutoFit/>
          </a:bodyPr>
          <a:lstStyle/>
          <a:p>
            <a:pPr lvl="0" indent="-255600" fontAlgn="base">
              <a:spcAft>
                <a:spcPct val="0"/>
              </a:spcAft>
              <a:buFont typeface="Arial" panose="020B0604020202020204" pitchFamily="34" charset="0"/>
              <a:buChar char="•"/>
            </a:pPr>
            <a:r>
              <a:rPr lang="en-US" altLang="en-US" sz="2000" dirty="0">
                <a:solidFill>
                  <a:srgbClr val="000000"/>
                </a:solidFill>
                <a:latin typeface="Arial (Body)"/>
                <a:ea typeface="+mn-ea"/>
              </a:rPr>
              <a:t>An exception is an unexpected error that happens while a program is running</a:t>
            </a:r>
          </a:p>
          <a:p>
            <a:pPr lvl="0" indent="-255600" fontAlgn="base">
              <a:spcAft>
                <a:spcPct val="0"/>
              </a:spcAft>
              <a:buFont typeface="Arial" panose="020B0604020202020204" pitchFamily="34" charset="0"/>
              <a:buChar char="•"/>
            </a:pPr>
            <a:r>
              <a:rPr lang="en-US" altLang="en-US" sz="2000" dirty="0">
                <a:solidFill>
                  <a:srgbClr val="000000"/>
                </a:solidFill>
                <a:latin typeface="Arial (Body)"/>
                <a:ea typeface="+mn-ea"/>
              </a:rPr>
              <a:t>If an exception is not handled by the program, the program will abruptly </a:t>
            </a:r>
            <a:r>
              <a:rPr lang="en-US" altLang="en-US" sz="2000" dirty="0" smtClean="0">
                <a:solidFill>
                  <a:srgbClr val="000000"/>
                </a:solidFill>
                <a:latin typeface="Arial (Body)"/>
                <a:ea typeface="+mn-ea"/>
              </a:rPr>
              <a:t>halt</a:t>
            </a:r>
          </a:p>
          <a:p>
            <a:pPr lvl="0" indent="-255600" fontAlgn="base">
              <a:spcAft>
                <a:spcPct val="0"/>
              </a:spcAft>
              <a:buFont typeface="Arial" panose="020B0604020202020204" pitchFamily="34" charset="0"/>
              <a:buChar char="•"/>
            </a:pPr>
            <a:r>
              <a:rPr lang="en-US" altLang="en-US" sz="2000" dirty="0" smtClean="0">
                <a:solidFill>
                  <a:srgbClr val="000000"/>
                </a:solidFill>
                <a:latin typeface="Arial (Body)"/>
                <a:ea typeface="+mn-ea"/>
              </a:rPr>
              <a:t>This </a:t>
            </a:r>
            <a:endParaRPr lang="en-US" altLang="en-US" sz="2000" dirty="0">
              <a:solidFill>
                <a:srgbClr val="000000"/>
              </a:solidFill>
              <a:latin typeface="Arial (Body)"/>
              <a:ea typeface="+mn-ea"/>
            </a:endParaRPr>
          </a:p>
        </p:txBody>
      </p:sp>
      <p:graphicFrame>
        <p:nvGraphicFramePr>
          <p:cNvPr id="8" name="Object 7" descr="c sharp"/>
          <p:cNvGraphicFramePr>
            <a:graphicFrameLocks noChangeAspect="1"/>
          </p:cNvGraphicFramePr>
          <p:nvPr>
            <p:extLst>
              <p:ext uri="{D42A27DB-BD31-4B8C-83A1-F6EECF244321}">
                <p14:modId xmlns:p14="http://schemas.microsoft.com/office/powerpoint/2010/main" val="826134656"/>
              </p:ext>
            </p:extLst>
          </p:nvPr>
        </p:nvGraphicFramePr>
        <p:xfrm>
          <a:off x="1326791" y="3318628"/>
          <a:ext cx="388616" cy="286349"/>
        </p:xfrm>
        <a:graphic>
          <a:graphicData uri="http://schemas.openxmlformats.org/presentationml/2006/ole">
            <mc:AlternateContent xmlns:mc="http://schemas.openxmlformats.org/markup-compatibility/2006">
              <mc:Choice xmlns:v="urn:schemas-microsoft-com:vml" Requires="v">
                <p:oleObj spid="_x0000_s13506" name="Equation" r:id="rId3" imgW="241200" imgH="177480" progId="Equation.DSMT4">
                  <p:embed/>
                </p:oleObj>
              </mc:Choice>
              <mc:Fallback>
                <p:oleObj name="Equation" r:id="rId3" imgW="241200" imgH="177480" progId="Equation.DSMT4">
                  <p:embed/>
                  <p:pic>
                    <p:nvPicPr>
                      <p:cNvPr id="0" name=""/>
                      <p:cNvPicPr/>
                      <p:nvPr/>
                    </p:nvPicPr>
                    <p:blipFill>
                      <a:blip r:embed="rId4"/>
                      <a:stretch>
                        <a:fillRect/>
                      </a:stretch>
                    </p:blipFill>
                    <p:spPr>
                      <a:xfrm>
                        <a:off x="1326791" y="3318628"/>
                        <a:ext cx="388616" cy="286349"/>
                      </a:xfrm>
                      <a:prstGeom prst="rect">
                        <a:avLst/>
                      </a:prstGeom>
                    </p:spPr>
                  </p:pic>
                </p:oleObj>
              </mc:Fallback>
            </mc:AlternateContent>
          </a:graphicData>
        </a:graphic>
      </p:graphicFrame>
      <p:sp>
        <p:nvSpPr>
          <p:cNvPr id="4" name="Text Placeholder 3"/>
          <p:cNvSpPr>
            <a:spLocks noGrp="1"/>
          </p:cNvSpPr>
          <p:nvPr>
            <p:ph idx="13"/>
          </p:nvPr>
        </p:nvSpPr>
        <p:spPr>
          <a:xfrm>
            <a:off x="457200" y="3168277"/>
            <a:ext cx="8229600" cy="1216694"/>
          </a:xfrm>
        </p:spPr>
        <p:txBody>
          <a:bodyPr/>
          <a:lstStyle/>
          <a:p>
            <a:pPr marL="261938" lvl="0" indent="936625" fontAlgn="base">
              <a:spcAft>
                <a:spcPct val="0"/>
              </a:spcAft>
              <a:buNone/>
            </a:pPr>
            <a:r>
              <a:rPr lang="en-US" altLang="en-US" sz="2000" dirty="0">
                <a:solidFill>
                  <a:srgbClr val="000000"/>
                </a:solidFill>
                <a:latin typeface="Arial (Body)"/>
              </a:rPr>
              <a:t>allows you to write codes that responds to exceptions. Such codes are known as exception handlers.</a:t>
            </a:r>
          </a:p>
          <a:p>
            <a:pPr lvl="0" indent="-255600" fontAlgn="base">
              <a:spcAft>
                <a:spcPct val="0"/>
              </a:spcAft>
              <a:buFont typeface="Arial" panose="020B0604020202020204" pitchFamily="34" charset="0"/>
              <a:buChar char="•"/>
            </a:pPr>
            <a:r>
              <a:rPr lang="en-US" altLang="en-US" sz="2000" dirty="0">
                <a:solidFill>
                  <a:srgbClr val="000000"/>
                </a:solidFill>
                <a:latin typeface="Arial (Body)"/>
              </a:rPr>
              <a:t>In</a:t>
            </a:r>
          </a:p>
        </p:txBody>
      </p:sp>
      <p:graphicFrame>
        <p:nvGraphicFramePr>
          <p:cNvPr id="9" name="Object 8" descr="c sharp"/>
          <p:cNvGraphicFramePr>
            <a:graphicFrameLocks noChangeAspect="1"/>
          </p:cNvGraphicFramePr>
          <p:nvPr>
            <p:extLst>
              <p:ext uri="{D42A27DB-BD31-4B8C-83A1-F6EECF244321}">
                <p14:modId xmlns:p14="http://schemas.microsoft.com/office/powerpoint/2010/main" val="1399875241"/>
              </p:ext>
            </p:extLst>
          </p:nvPr>
        </p:nvGraphicFramePr>
        <p:xfrm>
          <a:off x="1039406" y="4098622"/>
          <a:ext cx="388616" cy="286349"/>
        </p:xfrm>
        <a:graphic>
          <a:graphicData uri="http://schemas.openxmlformats.org/presentationml/2006/ole">
            <mc:AlternateContent xmlns:mc="http://schemas.openxmlformats.org/markup-compatibility/2006">
              <mc:Choice xmlns:v="urn:schemas-microsoft-com:vml" Requires="v">
                <p:oleObj spid="_x0000_s13507" name="Equation" r:id="rId5" imgW="241200" imgH="177480" progId="Equation.DSMT4">
                  <p:embed/>
                </p:oleObj>
              </mc:Choice>
              <mc:Fallback>
                <p:oleObj name="Equation" r:id="rId5" imgW="241200" imgH="177480" progId="Equation.DSMT4">
                  <p:embed/>
                  <p:pic>
                    <p:nvPicPr>
                      <p:cNvPr id="0" name=""/>
                      <p:cNvPicPr/>
                      <p:nvPr/>
                    </p:nvPicPr>
                    <p:blipFill>
                      <a:blip r:embed="rId6"/>
                      <a:stretch>
                        <a:fillRect/>
                      </a:stretch>
                    </p:blipFill>
                    <p:spPr>
                      <a:xfrm>
                        <a:off x="1039406" y="4098622"/>
                        <a:ext cx="388616" cy="286349"/>
                      </a:xfrm>
                      <a:prstGeom prst="rect">
                        <a:avLst/>
                      </a:prstGeom>
                    </p:spPr>
                  </p:pic>
                </p:oleObj>
              </mc:Fallback>
            </mc:AlternateContent>
          </a:graphicData>
        </a:graphic>
      </p:graphicFrame>
      <p:sp>
        <p:nvSpPr>
          <p:cNvPr id="6" name="Content Placeholder 5"/>
          <p:cNvSpPr>
            <a:spLocks noGrp="1"/>
          </p:cNvSpPr>
          <p:nvPr>
            <p:ph idx="14"/>
          </p:nvPr>
        </p:nvSpPr>
        <p:spPr>
          <a:xfrm>
            <a:off x="1413508" y="3983218"/>
            <a:ext cx="5538835" cy="505518"/>
          </a:xfrm>
        </p:spPr>
        <p:txBody>
          <a:bodyPr/>
          <a:lstStyle/>
          <a:p>
            <a:pPr marL="0" lvl="0" indent="0">
              <a:buNone/>
            </a:pPr>
            <a:r>
              <a:rPr lang="en-US" altLang="en-US" sz="2000" dirty="0" smtClean="0">
                <a:solidFill>
                  <a:srgbClr val="000000"/>
                </a:solidFill>
                <a:latin typeface="Arial (Body)"/>
              </a:rPr>
              <a:t>the </a:t>
            </a:r>
            <a:r>
              <a:rPr lang="en-US" altLang="en-US" sz="2000" dirty="0">
                <a:solidFill>
                  <a:srgbClr val="000000"/>
                </a:solidFill>
                <a:latin typeface="Arial (Body)"/>
              </a:rPr>
              <a:t>structure is called a </a:t>
            </a:r>
            <a:r>
              <a:rPr lang="en-US" altLang="en-US" sz="2000" dirty="0">
                <a:solidFill>
                  <a:srgbClr val="000000"/>
                </a:solidFill>
                <a:latin typeface="Consolas" panose="020B0609020204030204" pitchFamily="49" charset="0"/>
                <a:cs typeface="Consolas" panose="020B0609020204030204" pitchFamily="49" charset="0"/>
              </a:rPr>
              <a:t>try-catch</a:t>
            </a:r>
            <a:r>
              <a:rPr lang="en-US" altLang="en-US" sz="2000" dirty="0">
                <a:solidFill>
                  <a:srgbClr val="000000"/>
                </a:solidFill>
                <a:latin typeface="Arial (Body)"/>
              </a:rPr>
              <a:t> </a:t>
            </a:r>
            <a:r>
              <a:rPr lang="en-US" altLang="en-US" sz="2000" dirty="0" smtClean="0">
                <a:solidFill>
                  <a:srgbClr val="000000"/>
                </a:solidFill>
                <a:latin typeface="Arial (Body)"/>
              </a:rPr>
              <a:t>statement</a:t>
            </a:r>
            <a:endParaRPr lang="en-US" sz="2000" dirty="0"/>
          </a:p>
        </p:txBody>
      </p:sp>
      <p:pic>
        <p:nvPicPr>
          <p:cNvPr id="5" name="Picture 4" descr="The code has 2 lines, as follows. Line 1. Try left brace right brace. Line 2. Catch left brace right brac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503" y="4487900"/>
            <a:ext cx="847685" cy="371588"/>
          </a:xfrm>
          <a:prstGeom prst="rect">
            <a:avLst/>
          </a:prstGeom>
        </p:spPr>
      </p:pic>
      <p:sp>
        <p:nvSpPr>
          <p:cNvPr id="7" name="Content Placeholder 6"/>
          <p:cNvSpPr>
            <a:spLocks noGrp="1"/>
          </p:cNvSpPr>
          <p:nvPr>
            <p:ph idx="15"/>
          </p:nvPr>
        </p:nvSpPr>
        <p:spPr>
          <a:xfrm>
            <a:off x="457200" y="4848358"/>
            <a:ext cx="8229600" cy="1494386"/>
          </a:xfrm>
        </p:spPr>
        <p:txBody>
          <a:bodyPr/>
          <a:lstStyle/>
          <a:p>
            <a:pPr lvl="0" indent="-255600" fontAlgn="base">
              <a:spcAft>
                <a:spcPct val="0"/>
              </a:spcAft>
              <a:buFont typeface="Arial" panose="020B0604020202020204" pitchFamily="34" charset="0"/>
              <a:buChar char="•"/>
            </a:pPr>
            <a:r>
              <a:rPr lang="en-US" altLang="en-US" sz="2000" dirty="0">
                <a:solidFill>
                  <a:srgbClr val="000000"/>
                </a:solidFill>
                <a:latin typeface="Arial (Body)"/>
              </a:rPr>
              <a:t>The try block is where you place the statements that could have exception</a:t>
            </a:r>
          </a:p>
          <a:p>
            <a:pPr lvl="0" indent="-255600" fontAlgn="base">
              <a:spcAft>
                <a:spcPct val="0"/>
              </a:spcAft>
              <a:buFont typeface="Arial" panose="020B0604020202020204" pitchFamily="34" charset="0"/>
              <a:buChar char="•"/>
            </a:pPr>
            <a:r>
              <a:rPr lang="en-US" altLang="en-US" sz="2000" dirty="0">
                <a:solidFill>
                  <a:srgbClr val="000000"/>
                </a:solidFill>
                <a:latin typeface="Arial (Body)"/>
              </a:rPr>
              <a:t>The catch block is where you place statements as response to the exception when it </a:t>
            </a:r>
            <a:r>
              <a:rPr lang="en-US" altLang="en-US" sz="2000" dirty="0" smtClean="0">
                <a:solidFill>
                  <a:srgbClr val="000000"/>
                </a:solidFill>
                <a:latin typeface="Arial (Body)"/>
              </a:rPr>
              <a:t>happens</a:t>
            </a:r>
            <a:endParaRPr lang="en-US" sz="2000" dirty="0"/>
          </a:p>
        </p:txBody>
      </p:sp>
    </p:spTree>
    <p:extLst>
      <p:ext uri="{BB962C8B-B14F-4D97-AF65-F5344CB8AC3E}">
        <p14:creationId xmlns:p14="http://schemas.microsoft.com/office/powerpoint/2010/main" val="2040412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Throwing an Exception</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Content Placeholder 2"/>
          <p:cNvSpPr>
            <a:spLocks noGrp="1"/>
          </p:cNvSpPr>
          <p:nvPr>
            <p:ph type="body" idx="1"/>
          </p:nvPr>
        </p:nvSpPr>
        <p:spPr>
          <a:xfrm>
            <a:off x="457201" y="1600200"/>
            <a:ext cx="4709885" cy="3647122"/>
          </a:xfrm>
        </p:spPr>
        <p:txBody>
          <a:bodyPr wrap="square" lIns="91425" tIns="91425" rIns="91425" bIns="91425">
            <a:spAutoFit/>
          </a:bodyPr>
          <a:lstStyle/>
          <a:p>
            <a:pPr lvl="0" fontAlgn="base">
              <a:spcAft>
                <a:spcPct val="0"/>
              </a:spcAft>
              <a:buFont typeface="Arial" panose="020B0604020202020204" pitchFamily="34" charset="0"/>
              <a:buChar char="•"/>
            </a:pPr>
            <a:r>
              <a:rPr lang="en-US" altLang="en-US" sz="2000" dirty="0">
                <a:solidFill>
                  <a:srgbClr val="000000"/>
                </a:solidFill>
                <a:latin typeface="Arial (Body)"/>
                <a:ea typeface="+mn-ea"/>
              </a:rPr>
              <a:t>In the following example, the user may entered invalid data (e.g. null) to the </a:t>
            </a:r>
            <a:r>
              <a:rPr lang="en-US" altLang="en-US" sz="2000" dirty="0">
                <a:solidFill>
                  <a:srgbClr val="000000"/>
                </a:solidFill>
                <a:latin typeface="Consolas" panose="020B0609020204030204" pitchFamily="49" charset="0"/>
                <a:ea typeface="+mn-ea"/>
                <a:cs typeface="Consolas" panose="020B0609020204030204" pitchFamily="49" charset="0"/>
              </a:rPr>
              <a:t>milesText</a:t>
            </a:r>
            <a:r>
              <a:rPr lang="en-US" altLang="en-US" sz="2000" dirty="0">
                <a:solidFill>
                  <a:srgbClr val="000000"/>
                </a:solidFill>
                <a:latin typeface="Arial (Body)"/>
                <a:ea typeface="+mn-ea"/>
              </a:rPr>
              <a:t> control. In this case, an exception happens (which is commonly said to </a:t>
            </a:r>
            <a:r>
              <a:rPr lang="en-US" altLang="en-US" sz="2000" dirty="0" smtClean="0">
                <a:solidFill>
                  <a:srgbClr val="000000"/>
                </a:solidFill>
                <a:latin typeface="Arial (Body)"/>
                <a:ea typeface="+mn-ea"/>
              </a:rPr>
              <a:t>“throw </a:t>
            </a:r>
            <a:r>
              <a:rPr lang="en-US" altLang="en-US" sz="2000" dirty="0">
                <a:solidFill>
                  <a:srgbClr val="000000"/>
                </a:solidFill>
                <a:latin typeface="Arial (Body)"/>
                <a:ea typeface="+mn-ea"/>
              </a:rPr>
              <a:t>an </a:t>
            </a:r>
            <a:r>
              <a:rPr lang="en-US" altLang="en-US" sz="2000" dirty="0" smtClean="0">
                <a:solidFill>
                  <a:srgbClr val="000000"/>
                </a:solidFill>
                <a:latin typeface="Arial (Body)"/>
                <a:ea typeface="+mn-ea"/>
              </a:rPr>
              <a:t>exception”).</a:t>
            </a:r>
            <a:endParaRPr lang="en-US" altLang="en-US" sz="2000" dirty="0">
              <a:solidFill>
                <a:srgbClr val="000000"/>
              </a:solidFill>
              <a:latin typeface="Arial (Body)"/>
              <a:ea typeface="+mn-ea"/>
            </a:endParaRPr>
          </a:p>
          <a:p>
            <a:pPr lvl="0" fontAlgn="base">
              <a:spcAft>
                <a:spcPct val="0"/>
              </a:spcAft>
              <a:buFont typeface="Arial" panose="020B0604020202020204" pitchFamily="34" charset="0"/>
              <a:buChar char="•"/>
            </a:pPr>
            <a:r>
              <a:rPr lang="en-US" altLang="en-US" sz="2000" dirty="0">
                <a:solidFill>
                  <a:srgbClr val="000000"/>
                </a:solidFill>
                <a:latin typeface="Arial (Body)"/>
                <a:ea typeface="+mn-ea"/>
              </a:rPr>
              <a:t>The program then jumps to the catch block</a:t>
            </a:r>
            <a:r>
              <a:rPr lang="en-US" altLang="en-US" sz="2000" dirty="0" smtClean="0">
                <a:solidFill>
                  <a:srgbClr val="000000"/>
                </a:solidFill>
                <a:latin typeface="Arial (Body)"/>
                <a:ea typeface="+mn-ea"/>
              </a:rPr>
              <a:t>.</a:t>
            </a:r>
          </a:p>
          <a:p>
            <a:pPr lvl="0" fontAlgn="base">
              <a:spcAft>
                <a:spcPct val="0"/>
              </a:spcAft>
            </a:pPr>
            <a:r>
              <a:rPr lang="en-US" altLang="en-US" sz="2000" dirty="0" smtClean="0">
                <a:latin typeface="+mn-lt"/>
              </a:rPr>
              <a:t>You</a:t>
            </a:r>
            <a:r>
              <a:rPr lang="en-US" altLang="en-US" sz="2000" dirty="0" smtClean="0"/>
              <a:t> </a:t>
            </a:r>
            <a:r>
              <a:rPr lang="en-US" altLang="en-US" sz="2000" dirty="0" smtClean="0">
                <a:solidFill>
                  <a:srgbClr val="000000"/>
                </a:solidFill>
                <a:latin typeface="Arial (Body)"/>
                <a:ea typeface="+mn-ea"/>
              </a:rPr>
              <a:t>can </a:t>
            </a:r>
            <a:r>
              <a:rPr lang="en-US" altLang="en-US" sz="2000" dirty="0">
                <a:solidFill>
                  <a:srgbClr val="000000"/>
                </a:solidFill>
                <a:latin typeface="Arial (Body)"/>
                <a:ea typeface="+mn-ea"/>
              </a:rPr>
              <a:t>use the </a:t>
            </a:r>
            <a:r>
              <a:rPr lang="en-US" altLang="en-US" sz="2000" dirty="0" smtClean="0">
                <a:solidFill>
                  <a:srgbClr val="000000"/>
                </a:solidFill>
                <a:latin typeface="Arial (Body)"/>
                <a:ea typeface="+mn-ea"/>
              </a:rPr>
              <a:t>following to </a:t>
            </a:r>
            <a:r>
              <a:rPr lang="en-US" altLang="en-US" sz="2000" dirty="0">
                <a:solidFill>
                  <a:srgbClr val="000000"/>
                </a:solidFill>
                <a:latin typeface="Arial (Body)"/>
                <a:ea typeface="+mn-ea"/>
              </a:rPr>
              <a:t>display an </a:t>
            </a:r>
            <a:r>
              <a:rPr lang="en-US" altLang="en-US" sz="2000" dirty="0" smtClean="0">
                <a:solidFill>
                  <a:srgbClr val="000000"/>
                </a:solidFill>
                <a:latin typeface="Arial (Body)"/>
                <a:ea typeface="+mn-ea"/>
              </a:rPr>
              <a:t>exception’s default </a:t>
            </a:r>
            <a:r>
              <a:rPr lang="en-US" altLang="en-US" sz="2000" dirty="0">
                <a:solidFill>
                  <a:srgbClr val="000000"/>
                </a:solidFill>
                <a:latin typeface="Arial (Body)"/>
                <a:ea typeface="+mn-ea"/>
              </a:rPr>
              <a:t>error message</a:t>
            </a:r>
            <a:r>
              <a:rPr lang="en-US" altLang="en-US" sz="2000" dirty="0" smtClean="0">
                <a:solidFill>
                  <a:srgbClr val="000000"/>
                </a:solidFill>
                <a:latin typeface="Arial (Body)"/>
                <a:ea typeface="+mn-ea"/>
              </a:rPr>
              <a:t>:</a:t>
            </a:r>
            <a:endParaRPr lang="en-US" altLang="en-US" sz="2000" dirty="0">
              <a:solidFill>
                <a:srgbClr val="000000"/>
              </a:solidFill>
              <a:latin typeface="Arial (Body)"/>
              <a:ea typeface="+mn-ea"/>
            </a:endParaRPr>
          </a:p>
        </p:txBody>
      </p:sp>
      <p:pic>
        <p:nvPicPr>
          <p:cNvPr id="6" name="Picture 5" descr="The code has 4 lines, as follows. Line 1. Catch left parenthesis exception ex right parenthesis. Line 2. Left brace. Line 3, indented. Message box period show left parenthesis ex period message right parenthesis semicolon. Line 4.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221" y="5424117"/>
            <a:ext cx="2755900" cy="977900"/>
          </a:xfrm>
          <a:prstGeom prst="rect">
            <a:avLst/>
          </a:prstGeom>
        </p:spPr>
      </p:pic>
      <p:pic>
        <p:nvPicPr>
          <p:cNvPr id="7" name="Picture 6" descr="The code has 15 lines, as follows. Line 1. Try. Line 2. Left brace. Line 3. Double miles semicolon. Line 4. Double gallons semicolon. Line 5. Double m p g semicolon. Line 6. Blank. Line 7. Miles equals double period parse left parenthesis miles text box period text right parenthesis semicolon. Line 8. gallons equals double period parse left parenthesis gallons text box period text right parenthesis semicolon. Line 9. M p g equals miles forward slash gallons semicolon. Line 10. M p g label period text equals m p g period to string left parenthesis right parenthesis semicolon. Line 11. Left brace. Line 12. Catch. Line 13. Left brace. Line 14. Message box period show left parenthesis double quote invalid data was entered. Double quote right parenthesis semicolon. Line 15. Right br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104" y="1736725"/>
            <a:ext cx="3481696" cy="2437187"/>
          </a:xfrm>
          <a:prstGeom prst="rect">
            <a:avLst/>
          </a:prstGeom>
        </p:spPr>
      </p:pic>
    </p:spTree>
    <p:extLst>
      <p:ext uri="{BB962C8B-B14F-4D97-AF65-F5344CB8AC3E}">
        <p14:creationId xmlns:p14="http://schemas.microsoft.com/office/powerpoint/2010/main" val="4157029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3.8 Using Named Constants</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idx="1"/>
          </p:nvPr>
        </p:nvSpPr>
        <p:spPr>
          <a:xfrm>
            <a:off x="457200" y="1600200"/>
            <a:ext cx="8229600" cy="1484992"/>
          </a:xfrm>
        </p:spPr>
        <p:txBody>
          <a:bodyPr wrap="square" lIns="91425" tIns="91425" rIns="91425" bIns="91425">
            <a:spAutoFit/>
          </a:bodyPr>
          <a:lstStyle/>
          <a:p>
            <a:pPr lvl="0" indent="-255600" fontAlgn="base">
              <a:spcAft>
                <a:spcPct val="0"/>
              </a:spcAft>
              <a:buFont typeface="Arial" panose="020B0604020202020204" pitchFamily="34" charset="0"/>
              <a:buChar char="•"/>
            </a:pPr>
            <a:r>
              <a:rPr lang="en-US" altLang="en-US" sz="2400" dirty="0">
                <a:solidFill>
                  <a:srgbClr val="000000"/>
                </a:solidFill>
                <a:latin typeface="Arial (Body)"/>
                <a:ea typeface="+mn-ea"/>
              </a:rPr>
              <a:t>A number constant is a name that represents a value that cannot be changed during the program's execution</a:t>
            </a:r>
          </a:p>
          <a:p>
            <a:pPr lvl="0" indent="-255600" fontAlgn="base">
              <a:spcAft>
                <a:spcPct val="0"/>
              </a:spcAft>
              <a:buFont typeface="Arial" panose="020B0604020202020204" pitchFamily="34" charset="0"/>
              <a:buChar char="•"/>
            </a:pPr>
            <a:r>
              <a:rPr lang="en-US" altLang="en-US" sz="2400" dirty="0" smtClean="0">
                <a:solidFill>
                  <a:srgbClr val="000000"/>
                </a:solidFill>
                <a:latin typeface="Arial (Body)"/>
                <a:ea typeface="+mn-ea"/>
              </a:rPr>
              <a:t>In</a:t>
            </a:r>
            <a:endParaRPr lang="en-US" altLang="en-US" sz="2400" dirty="0">
              <a:solidFill>
                <a:srgbClr val="000000"/>
              </a:solidFill>
              <a:latin typeface="Arial (Body)"/>
            </a:endParaRPr>
          </a:p>
        </p:txBody>
      </p:sp>
      <p:graphicFrame>
        <p:nvGraphicFramePr>
          <p:cNvPr id="7" name="Object 6" descr="c sharp"/>
          <p:cNvGraphicFramePr>
            <a:graphicFrameLocks noChangeAspect="1"/>
          </p:cNvGraphicFramePr>
          <p:nvPr>
            <p:extLst>
              <p:ext uri="{D42A27DB-BD31-4B8C-83A1-F6EECF244321}">
                <p14:modId xmlns:p14="http://schemas.microsoft.com/office/powerpoint/2010/main" val="2821400171"/>
              </p:ext>
            </p:extLst>
          </p:nvPr>
        </p:nvGraphicFramePr>
        <p:xfrm>
          <a:off x="1092547" y="2689352"/>
          <a:ext cx="427478" cy="314984"/>
        </p:xfrm>
        <a:graphic>
          <a:graphicData uri="http://schemas.openxmlformats.org/presentationml/2006/ole">
            <mc:AlternateContent xmlns:mc="http://schemas.openxmlformats.org/markup-compatibility/2006">
              <mc:Choice xmlns:v="urn:schemas-microsoft-com:vml" Requires="v">
                <p:oleObj spid="_x0000_s14428" name="Equation" r:id="rId3" imgW="241200" imgH="177480" progId="Equation.DSMT4">
                  <p:embed/>
                </p:oleObj>
              </mc:Choice>
              <mc:Fallback>
                <p:oleObj name="Equation" r:id="rId3" imgW="241200" imgH="177480" progId="Equation.DSMT4">
                  <p:embed/>
                  <p:pic>
                    <p:nvPicPr>
                      <p:cNvPr id="0" name=""/>
                      <p:cNvPicPr/>
                      <p:nvPr/>
                    </p:nvPicPr>
                    <p:blipFill>
                      <a:blip r:embed="rId4"/>
                      <a:stretch>
                        <a:fillRect/>
                      </a:stretch>
                    </p:blipFill>
                    <p:spPr>
                      <a:xfrm>
                        <a:off x="1092547" y="2689352"/>
                        <a:ext cx="427478" cy="314984"/>
                      </a:xfrm>
                      <a:prstGeom prst="rect">
                        <a:avLst/>
                      </a:prstGeom>
                    </p:spPr>
                  </p:pic>
                </p:oleObj>
              </mc:Fallback>
            </mc:AlternateContent>
          </a:graphicData>
        </a:graphic>
      </p:graphicFrame>
      <p:sp>
        <p:nvSpPr>
          <p:cNvPr id="4" name="Text Placeholder 3"/>
          <p:cNvSpPr>
            <a:spLocks noGrp="1"/>
          </p:cNvSpPr>
          <p:nvPr>
            <p:ph idx="13"/>
          </p:nvPr>
        </p:nvSpPr>
        <p:spPr>
          <a:xfrm>
            <a:off x="1415143" y="2538464"/>
            <a:ext cx="6727371" cy="582255"/>
          </a:xfrm>
        </p:spPr>
        <p:txBody>
          <a:bodyPr/>
          <a:lstStyle/>
          <a:p>
            <a:pPr marL="101600" indent="0">
              <a:buNone/>
            </a:pPr>
            <a:r>
              <a:rPr lang="en-US" altLang="en-US" sz="2400" dirty="0">
                <a:solidFill>
                  <a:srgbClr val="000000"/>
                </a:solidFill>
                <a:latin typeface="Arial (Body)"/>
              </a:rPr>
              <a:t>a constant can be declared by </a:t>
            </a:r>
            <a:r>
              <a:rPr lang="en-US" altLang="en-US" sz="2400" dirty="0">
                <a:solidFill>
                  <a:srgbClr val="000000"/>
                </a:solidFill>
                <a:latin typeface="Consolas" panose="020B0609020204030204" pitchFamily="49" charset="0"/>
                <a:cs typeface="Consolas" panose="020B0609020204030204" pitchFamily="49" charset="0"/>
              </a:rPr>
              <a:t>const</a:t>
            </a:r>
            <a:r>
              <a:rPr lang="en-US" altLang="en-US" sz="2400" dirty="0">
                <a:solidFill>
                  <a:srgbClr val="000000"/>
                </a:solidFill>
                <a:latin typeface="Arial (Body)"/>
              </a:rPr>
              <a:t> </a:t>
            </a:r>
            <a:r>
              <a:rPr lang="en-US" altLang="en-US" sz="2400" dirty="0" smtClean="0">
                <a:solidFill>
                  <a:srgbClr val="000000"/>
                </a:solidFill>
                <a:latin typeface="Arial (Body)"/>
              </a:rPr>
              <a:t>keyword</a:t>
            </a:r>
          </a:p>
        </p:txBody>
      </p:sp>
      <p:pic>
        <p:nvPicPr>
          <p:cNvPr id="5" name="Picture 4" descr="A line of code. Const double interest underscore rate equals 0.129 semicol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097" y="3212271"/>
            <a:ext cx="4959350" cy="237490"/>
          </a:xfrm>
          <a:prstGeom prst="rect">
            <a:avLst/>
          </a:prstGeom>
        </p:spPr>
      </p:pic>
      <p:sp>
        <p:nvSpPr>
          <p:cNvPr id="6" name="Content Placeholder 5"/>
          <p:cNvSpPr>
            <a:spLocks noGrp="1"/>
          </p:cNvSpPr>
          <p:nvPr>
            <p:ph idx="14"/>
          </p:nvPr>
        </p:nvSpPr>
        <p:spPr>
          <a:xfrm>
            <a:off x="457200" y="3576452"/>
            <a:ext cx="8229600" cy="1225042"/>
          </a:xfrm>
        </p:spPr>
        <p:txBody>
          <a:bodyPr/>
          <a:lstStyle/>
          <a:p>
            <a:pPr indent="-270000"/>
            <a:r>
              <a:rPr lang="en-US" altLang="en-US" sz="2400" dirty="0">
                <a:solidFill>
                  <a:srgbClr val="000000"/>
                </a:solidFill>
                <a:latin typeface="Arial (Body)"/>
              </a:rPr>
              <a:t>Writing the name of a constant in uppercase letters is traditional in many programming languages, but is not a requirement</a:t>
            </a:r>
            <a:r>
              <a:rPr lang="en-US" altLang="en-US" sz="2400" dirty="0" smtClean="0">
                <a:solidFill>
                  <a:srgbClr val="000000"/>
                </a:solidFill>
                <a:latin typeface="Arial (Body)"/>
              </a:rPr>
              <a:t>.</a:t>
            </a:r>
            <a:endParaRPr lang="en-US" sz="2400" dirty="0"/>
          </a:p>
        </p:txBody>
      </p:sp>
    </p:spTree>
    <p:extLst>
      <p:ext uri="{BB962C8B-B14F-4D97-AF65-F5344CB8AC3E}">
        <p14:creationId xmlns:p14="http://schemas.microsoft.com/office/powerpoint/2010/main" val="3051376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3.9 Declaring Variables as Fields</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Content Placeholder 2"/>
          <p:cNvSpPr>
            <a:spLocks noGrp="1"/>
          </p:cNvSpPr>
          <p:nvPr>
            <p:ph type="body" idx="1"/>
          </p:nvPr>
        </p:nvSpPr>
        <p:spPr>
          <a:xfrm>
            <a:off x="457200" y="1600200"/>
            <a:ext cx="4143829" cy="3467586"/>
          </a:xfrm>
        </p:spPr>
        <p:txBody>
          <a:bodyPr wrap="square" lIns="91425" tIns="91425" rIns="91425" bIns="91425">
            <a:spAutoFit/>
          </a:bodyPr>
          <a:lstStyle/>
          <a:p>
            <a:pPr marL="255600" lvl="0" indent="-255600" fontAlgn="base">
              <a:spcBef>
                <a:spcPts val="1000"/>
              </a:spcBef>
              <a:spcAft>
                <a:spcPct val="0"/>
              </a:spcAft>
              <a:buFont typeface="Arial" panose="020B0604020202020204" pitchFamily="34" charset="0"/>
              <a:buChar char="•"/>
            </a:pPr>
            <a:r>
              <a:rPr lang="en-US" altLang="en-US" sz="2000" dirty="0">
                <a:solidFill>
                  <a:srgbClr val="000000"/>
                </a:solidFill>
                <a:latin typeface="Arial (Body)"/>
                <a:ea typeface="+mn-ea"/>
              </a:rPr>
              <a:t>A field is a variable that is declared at the class level</a:t>
            </a:r>
          </a:p>
          <a:p>
            <a:pPr marL="255600" lvl="0" indent="-255600" fontAlgn="base">
              <a:spcBef>
                <a:spcPts val="1000"/>
              </a:spcBef>
              <a:spcAft>
                <a:spcPct val="0"/>
              </a:spcAft>
              <a:buFont typeface="Arial" panose="020B0604020202020204" pitchFamily="34" charset="0"/>
              <a:buChar char="•"/>
            </a:pPr>
            <a:r>
              <a:rPr lang="en-US" altLang="en-US" sz="2000" dirty="0">
                <a:solidFill>
                  <a:srgbClr val="000000"/>
                </a:solidFill>
                <a:latin typeface="Arial (Body)"/>
                <a:ea typeface="+mn-ea"/>
              </a:rPr>
              <a:t>It is declared inside the class, but not inside of any method</a:t>
            </a:r>
          </a:p>
          <a:p>
            <a:pPr marL="255600" lvl="0" indent="-255600" fontAlgn="base">
              <a:spcBef>
                <a:spcPts val="1000"/>
              </a:spcBef>
              <a:spcAft>
                <a:spcPct val="0"/>
              </a:spcAft>
              <a:buFont typeface="Arial" panose="020B0604020202020204" pitchFamily="34" charset="0"/>
              <a:buChar char="•"/>
            </a:pPr>
            <a:r>
              <a:rPr lang="en-US" altLang="en-US" sz="2000" dirty="0">
                <a:solidFill>
                  <a:srgbClr val="000000"/>
                </a:solidFill>
                <a:latin typeface="Arial (Body)"/>
                <a:ea typeface="+mn-ea"/>
              </a:rPr>
              <a:t>A field is a special type of variable</a:t>
            </a:r>
          </a:p>
          <a:p>
            <a:pPr marL="255600" lvl="0" indent="-255600" fontAlgn="base">
              <a:spcBef>
                <a:spcPts val="1000"/>
              </a:spcBef>
              <a:spcAft>
                <a:spcPct val="0"/>
              </a:spcAft>
              <a:buFont typeface="Arial" panose="020B0604020202020204" pitchFamily="34" charset="0"/>
              <a:buChar char="•"/>
            </a:pPr>
            <a:r>
              <a:rPr lang="en-US" altLang="en-US" sz="2000" dirty="0">
                <a:solidFill>
                  <a:srgbClr val="000000"/>
                </a:solidFill>
                <a:latin typeface="Arial (Body)"/>
                <a:ea typeface="+mn-ea"/>
              </a:rPr>
              <a:t>A </a:t>
            </a:r>
            <a:r>
              <a:rPr lang="en-US" altLang="en-US" sz="2000" dirty="0" smtClean="0">
                <a:solidFill>
                  <a:srgbClr val="000000"/>
                </a:solidFill>
                <a:latin typeface="Arial (Body)"/>
                <a:ea typeface="+mn-ea"/>
              </a:rPr>
              <a:t>field’s </a:t>
            </a:r>
            <a:r>
              <a:rPr lang="en-US" altLang="en-US" sz="2000" dirty="0">
                <a:solidFill>
                  <a:srgbClr val="000000"/>
                </a:solidFill>
                <a:latin typeface="Arial (Body)"/>
                <a:ea typeface="+mn-ea"/>
              </a:rPr>
              <a:t>scope is the </a:t>
            </a:r>
            <a:r>
              <a:rPr lang="en-US" altLang="en-US" sz="2000" dirty="0" smtClean="0">
                <a:solidFill>
                  <a:srgbClr val="000000"/>
                </a:solidFill>
                <a:latin typeface="Arial (Body)"/>
                <a:ea typeface="+mn-ea"/>
              </a:rPr>
              <a:t>entire class</a:t>
            </a:r>
            <a:endParaRPr lang="en-US" altLang="en-US" sz="2000" dirty="0">
              <a:solidFill>
                <a:srgbClr val="000000"/>
              </a:solidFill>
              <a:latin typeface="Arial (Body)"/>
              <a:ea typeface="+mn-ea"/>
            </a:endParaRPr>
          </a:p>
          <a:p>
            <a:pPr marL="255600" lvl="0" indent="-255600" fontAlgn="base">
              <a:spcBef>
                <a:spcPts val="1000"/>
              </a:spcBef>
              <a:spcAft>
                <a:spcPct val="0"/>
              </a:spcAft>
              <a:buFont typeface="Arial" panose="020B0604020202020204" pitchFamily="34" charset="0"/>
              <a:buChar char="•"/>
            </a:pPr>
            <a:r>
              <a:rPr lang="en-US" altLang="en-US" sz="2000" dirty="0">
                <a:solidFill>
                  <a:srgbClr val="000000"/>
                </a:solidFill>
                <a:latin typeface="Arial (Body)"/>
                <a:ea typeface="+mn-ea"/>
              </a:rPr>
              <a:t>In the </a:t>
            </a:r>
            <a:r>
              <a:rPr lang="en-US" altLang="en-US" sz="2000" b="1" dirty="0">
                <a:solidFill>
                  <a:srgbClr val="000000"/>
                </a:solidFill>
                <a:latin typeface="Arial (Body)"/>
                <a:ea typeface="+mn-ea"/>
              </a:rPr>
              <a:t>Field Demo</a:t>
            </a:r>
            <a:r>
              <a:rPr lang="en-US" altLang="en-US" sz="2000" dirty="0">
                <a:solidFill>
                  <a:srgbClr val="000000"/>
                </a:solidFill>
                <a:latin typeface="Arial (Body)"/>
                <a:ea typeface="+mn-ea"/>
              </a:rPr>
              <a:t> </a:t>
            </a:r>
            <a:r>
              <a:rPr lang="en-US" altLang="en-US" sz="2000" dirty="0" smtClean="0">
                <a:solidFill>
                  <a:srgbClr val="000000"/>
                </a:solidFill>
                <a:latin typeface="Arial (Body)"/>
                <a:ea typeface="+mn-ea"/>
              </a:rPr>
              <a:t>application, the </a:t>
            </a:r>
            <a:r>
              <a:rPr lang="en-US" altLang="en-US" sz="2000" dirty="0">
                <a:solidFill>
                  <a:srgbClr val="000000"/>
                </a:solidFill>
                <a:latin typeface="Arial (Body)"/>
                <a:ea typeface="+mn-ea"/>
              </a:rPr>
              <a:t>name variable is a </a:t>
            </a:r>
            <a:r>
              <a:rPr lang="en-US" altLang="en-US" sz="2000" dirty="0" smtClean="0">
                <a:solidFill>
                  <a:srgbClr val="000000"/>
                </a:solidFill>
                <a:latin typeface="Arial (Body)"/>
                <a:ea typeface="+mn-ea"/>
              </a:rPr>
              <a:t>field</a:t>
            </a:r>
          </a:p>
        </p:txBody>
      </p:sp>
      <p:pic>
        <p:nvPicPr>
          <p:cNvPr id="11" name="Picture 10" descr="A line of code. Private string name equals double quote Charles double quote semicol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934" y="5152294"/>
            <a:ext cx="2816799" cy="149462"/>
          </a:xfrm>
          <a:prstGeom prst="rect">
            <a:avLst/>
          </a:prstGeom>
        </p:spPr>
      </p:pic>
      <p:sp>
        <p:nvSpPr>
          <p:cNvPr id="10" name="Text Placeholder 9"/>
          <p:cNvSpPr>
            <a:spLocks noGrp="1"/>
          </p:cNvSpPr>
          <p:nvPr>
            <p:ph type="body" idx="2"/>
          </p:nvPr>
        </p:nvSpPr>
        <p:spPr>
          <a:xfrm>
            <a:off x="457200" y="5392391"/>
            <a:ext cx="3534229" cy="967468"/>
          </a:xfrm>
        </p:spPr>
        <p:txBody>
          <a:bodyPr/>
          <a:lstStyle/>
          <a:p>
            <a:r>
              <a:rPr lang="en-US" altLang="en-US" sz="2000" dirty="0">
                <a:latin typeface="+mn-lt"/>
              </a:rPr>
              <a:t>The </a:t>
            </a:r>
            <a:r>
              <a:rPr lang="en-US" altLang="en-US" sz="2000" dirty="0">
                <a:latin typeface="Consolas" panose="020B0609020204030204" pitchFamily="49" charset="0"/>
                <a:cs typeface="Consolas" panose="020B0609020204030204" pitchFamily="49" charset="0"/>
              </a:rPr>
              <a:t>name</a:t>
            </a:r>
            <a:r>
              <a:rPr lang="en-US" altLang="en-US" sz="2000" dirty="0">
                <a:latin typeface="+mn-lt"/>
              </a:rPr>
              <a:t> field is created </a:t>
            </a:r>
            <a:r>
              <a:rPr lang="en-US" altLang="en-US" sz="2000" dirty="0" smtClean="0">
                <a:latin typeface="+mn-lt"/>
              </a:rPr>
              <a:t>in memory </a:t>
            </a:r>
            <a:r>
              <a:rPr lang="en-US" altLang="en-US" sz="2000" dirty="0">
                <a:latin typeface="+mn-lt"/>
              </a:rPr>
              <a:t>when the Form1 </a:t>
            </a:r>
            <a:r>
              <a:rPr lang="en-US" altLang="en-US" sz="2000" dirty="0" smtClean="0">
                <a:latin typeface="+mn-lt"/>
              </a:rPr>
              <a:t>form is created</a:t>
            </a:r>
            <a:endParaRPr lang="en-US" altLang="en-US" sz="2000" dirty="0">
              <a:latin typeface="+mn-lt"/>
            </a:endParaRPr>
          </a:p>
        </p:txBody>
      </p:sp>
      <p:pic>
        <p:nvPicPr>
          <p:cNvPr id="12" name="Picture 11" descr="The code has 25 lines, as follows. Line 1. Public partial class form 1 colon form. Line 2. Left brace. Line 3, indented. Forward slash forward slash declare a private field to hold a name. Line 4, indented. Private string name equals double quote Charles double quote semicolon. Line 5. Blank. Line 6, indented. Public form 1 left parenthesis right parenthesis. Line 7, indented. Left brace. Line 8, indented twice. Initialize component left parenthesis right parenthesis semicolon. Line 9, indented twice. Right brace. Line 10. Blank. Line 11, indented. Private void show name button underscore click left parenthesis object sender comma event a r g s e right parenthesis. Line 12, indented. Left brace. Line 13, indented twice. Message box period show left parenthesis name right parenthesis semicolon. Line 14, indented. Right brace. Line 15. Blank. Line 16, indented. Private void chris button underscore click left parenthesis object sender comma event a r g s e right parenthesis. Line 17, indented. Left brace. Line 18, indented twice. Name equals double quote chris double quote semicolon. Line 19, indented. Right brace. Line 20. Blank. Line 21, indented. Private void carmen button underscore click left parenthesis object sender comma event a r g s e right parenthesis. Line 22, indented. Left brace. Line 23, indented twice. Name equals double quote carmen double quote semicolon. Line 24, indented. Right brace. Line 25. Right br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986" y="1790685"/>
            <a:ext cx="4065814" cy="3464298"/>
          </a:xfrm>
          <a:prstGeom prst="rect">
            <a:avLst/>
          </a:prstGeom>
        </p:spPr>
      </p:pic>
    </p:spTree>
    <p:extLst>
      <p:ext uri="{BB962C8B-B14F-4D97-AF65-F5344CB8AC3E}">
        <p14:creationId xmlns:p14="http://schemas.microsoft.com/office/powerpoint/2010/main" val="3531453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3.10 Using the Math Class</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type="body" idx="1"/>
          </p:nvPr>
        </p:nvSpPr>
        <p:spPr>
          <a:xfrm>
            <a:off x="457200" y="1600200"/>
            <a:ext cx="8229600" cy="4747423"/>
          </a:xfrm>
        </p:spPr>
        <p:txBody>
          <a:bodyPr wrap="square" lIns="91425" tIns="91425" rIns="91425" bIns="91425">
            <a:spAutoFit/>
          </a:bodyPr>
          <a:lstStyle/>
          <a:p>
            <a:pPr lvl="0" fontAlgn="base">
              <a:spcAft>
                <a:spcPct val="0"/>
              </a:spcAft>
              <a:buFont typeface="Arial" panose="020B0604020202020204" pitchFamily="34" charset="0"/>
              <a:buChar char="•"/>
            </a:pPr>
            <a:r>
              <a:rPr lang="en-US" altLang="en-US" sz="2400" dirty="0">
                <a:solidFill>
                  <a:srgbClr val="000000"/>
                </a:solidFill>
                <a:latin typeface="Arial (Body)"/>
                <a:ea typeface="+mn-ea"/>
              </a:rPr>
              <a:t>The .NET </a:t>
            </a:r>
            <a:r>
              <a:rPr lang="en-US" altLang="en-US" sz="2400" dirty="0" smtClean="0">
                <a:solidFill>
                  <a:srgbClr val="000000"/>
                </a:solidFill>
                <a:latin typeface="Arial (Body)"/>
                <a:ea typeface="+mn-ea"/>
              </a:rPr>
              <a:t>Framework’s </a:t>
            </a:r>
            <a:r>
              <a:rPr lang="en-US" altLang="en-US" sz="2400" dirty="0">
                <a:solidFill>
                  <a:srgbClr val="000000"/>
                </a:solidFill>
                <a:latin typeface="Consolas" panose="020B0609020204030204" pitchFamily="49" charset="0"/>
                <a:ea typeface="+mn-ea"/>
                <a:cs typeface="Consolas" panose="020B0609020204030204" pitchFamily="49" charset="0"/>
              </a:rPr>
              <a:t>Math</a:t>
            </a:r>
            <a:r>
              <a:rPr lang="en-US" altLang="en-US" sz="2400" dirty="0">
                <a:solidFill>
                  <a:srgbClr val="000000"/>
                </a:solidFill>
                <a:latin typeface="Arial (Body)"/>
                <a:ea typeface="+mn-ea"/>
              </a:rPr>
              <a:t> class provides several methods for performing complex mathematical calculations</a:t>
            </a:r>
          </a:p>
          <a:p>
            <a:pPr marL="741600" lvl="1" indent="-284400" fontAlgn="base">
              <a:spcAft>
                <a:spcPct val="0"/>
              </a:spcAft>
              <a:buFont typeface="Arial" panose="020B0604020202020204" pitchFamily="34" charset="0"/>
              <a:buChar char="–"/>
            </a:pPr>
            <a:r>
              <a:rPr lang="en-US" altLang="en-US" sz="2400" dirty="0">
                <a:solidFill>
                  <a:srgbClr val="000000"/>
                </a:solidFill>
                <a:latin typeface="Consolas" panose="020B0609020204030204" pitchFamily="49" charset="0"/>
                <a:cs typeface="Consolas" panose="020B0609020204030204" pitchFamily="49" charset="0"/>
              </a:rPr>
              <a:t>Math.Sqrt(x):</a:t>
            </a:r>
            <a:r>
              <a:rPr lang="en-US" altLang="en-US" sz="2400" dirty="0">
                <a:solidFill>
                  <a:srgbClr val="000000"/>
                </a:solidFill>
                <a:latin typeface="Arial (Body)"/>
              </a:rPr>
              <a:t> returns the square root of </a:t>
            </a:r>
            <a:r>
              <a:rPr lang="en-US" altLang="en-US" sz="2400" dirty="0">
                <a:solidFill>
                  <a:srgbClr val="000000"/>
                </a:solidFill>
                <a:latin typeface="Consolas" panose="020B0609020204030204" pitchFamily="49" charset="0"/>
                <a:cs typeface="Consolas" panose="020B0609020204030204" pitchFamily="49" charset="0"/>
              </a:rPr>
              <a:t>x</a:t>
            </a:r>
            <a:r>
              <a:rPr lang="en-US" altLang="en-US" sz="2400" dirty="0">
                <a:solidFill>
                  <a:srgbClr val="000000"/>
                </a:solidFill>
                <a:latin typeface="Arial (Body)"/>
              </a:rPr>
              <a:t> (</a:t>
            </a:r>
            <a:r>
              <a:rPr lang="en-US" altLang="en-US" sz="2400" dirty="0">
                <a:solidFill>
                  <a:srgbClr val="000000"/>
                </a:solidFill>
                <a:latin typeface="Consolas" panose="020B0609020204030204" pitchFamily="49" charset="0"/>
                <a:cs typeface="Consolas" panose="020B0609020204030204" pitchFamily="49" charset="0"/>
              </a:rPr>
              <a:t>a double</a:t>
            </a:r>
            <a:r>
              <a:rPr lang="en-US" altLang="en-US" sz="2400" dirty="0">
                <a:solidFill>
                  <a:srgbClr val="000000"/>
                </a:solidFill>
                <a:latin typeface="Arial (Body)"/>
              </a:rPr>
              <a:t>).</a:t>
            </a:r>
          </a:p>
          <a:p>
            <a:pPr marL="741600" lvl="1" indent="-284400" fontAlgn="base">
              <a:spcAft>
                <a:spcPct val="0"/>
              </a:spcAft>
              <a:buFont typeface="Arial" panose="020B0604020202020204" pitchFamily="34" charset="0"/>
              <a:buChar char="–"/>
            </a:pPr>
            <a:r>
              <a:rPr lang="en-US" altLang="en-US" sz="2400" dirty="0">
                <a:solidFill>
                  <a:srgbClr val="000000"/>
                </a:solidFill>
                <a:latin typeface="Consolas" panose="020B0609020204030204" pitchFamily="49" charset="0"/>
                <a:cs typeface="Consolas" panose="020B0609020204030204" pitchFamily="49" charset="0"/>
              </a:rPr>
              <a:t>Math.Pow(x, y):</a:t>
            </a:r>
            <a:r>
              <a:rPr lang="en-US" altLang="en-US" sz="2400" dirty="0">
                <a:solidFill>
                  <a:srgbClr val="000000"/>
                </a:solidFill>
                <a:latin typeface="Arial (Body)"/>
              </a:rPr>
              <a:t> returns the value of </a:t>
            </a:r>
            <a:r>
              <a:rPr lang="en-US" altLang="en-US" sz="2400" dirty="0">
                <a:solidFill>
                  <a:srgbClr val="000000"/>
                </a:solidFill>
                <a:latin typeface="Consolas" panose="020B0609020204030204" pitchFamily="49" charset="0"/>
                <a:cs typeface="Consolas" panose="020B0609020204030204" pitchFamily="49" charset="0"/>
              </a:rPr>
              <a:t>x</a:t>
            </a:r>
            <a:r>
              <a:rPr lang="en-US" altLang="en-US" sz="2400" dirty="0">
                <a:solidFill>
                  <a:srgbClr val="000000"/>
                </a:solidFill>
                <a:latin typeface="Arial (Body)"/>
              </a:rPr>
              <a:t> raised to the power of </a:t>
            </a:r>
            <a:r>
              <a:rPr lang="en-US" altLang="en-US" sz="2400" dirty="0">
                <a:solidFill>
                  <a:srgbClr val="000000"/>
                </a:solidFill>
                <a:latin typeface="Consolas" panose="020B0609020204030204" pitchFamily="49" charset="0"/>
                <a:cs typeface="Consolas" panose="020B0609020204030204" pitchFamily="49" charset="0"/>
              </a:rPr>
              <a:t>y</a:t>
            </a:r>
            <a:r>
              <a:rPr lang="en-US" altLang="en-US" sz="2400" dirty="0">
                <a:solidFill>
                  <a:srgbClr val="000000"/>
                </a:solidFill>
                <a:latin typeface="Arial (Body)"/>
              </a:rPr>
              <a:t>. Both </a:t>
            </a:r>
            <a:r>
              <a:rPr lang="en-US" altLang="en-US" sz="2400" dirty="0">
                <a:solidFill>
                  <a:srgbClr val="000000"/>
                </a:solidFill>
                <a:latin typeface="Consolas" panose="020B0609020204030204" pitchFamily="49" charset="0"/>
                <a:cs typeface="Consolas" panose="020B0609020204030204" pitchFamily="49" charset="0"/>
              </a:rPr>
              <a:t>x</a:t>
            </a:r>
            <a:r>
              <a:rPr lang="en-US" altLang="en-US" sz="2400" dirty="0">
                <a:solidFill>
                  <a:srgbClr val="000000"/>
                </a:solidFill>
                <a:latin typeface="Arial (Body)"/>
              </a:rPr>
              <a:t> and </a:t>
            </a:r>
            <a:r>
              <a:rPr lang="en-US" altLang="en-US" sz="2400" dirty="0">
                <a:solidFill>
                  <a:srgbClr val="000000"/>
                </a:solidFill>
                <a:latin typeface="Consolas" panose="020B0609020204030204" pitchFamily="49" charset="0"/>
                <a:cs typeface="Consolas" panose="020B0609020204030204" pitchFamily="49" charset="0"/>
              </a:rPr>
              <a:t>y</a:t>
            </a:r>
            <a:r>
              <a:rPr lang="en-US" altLang="en-US" sz="2400" dirty="0">
                <a:solidFill>
                  <a:srgbClr val="000000"/>
                </a:solidFill>
                <a:latin typeface="Arial (Body)"/>
              </a:rPr>
              <a:t> are </a:t>
            </a:r>
            <a:r>
              <a:rPr lang="en-US" altLang="en-US" sz="2400" dirty="0">
                <a:solidFill>
                  <a:srgbClr val="000000"/>
                </a:solidFill>
                <a:latin typeface="Consolas" panose="020B0609020204030204" pitchFamily="49" charset="0"/>
                <a:cs typeface="Consolas" panose="020B0609020204030204" pitchFamily="49" charset="0"/>
              </a:rPr>
              <a:t>double</a:t>
            </a:r>
            <a:r>
              <a:rPr lang="en-US" altLang="en-US" sz="2400" dirty="0">
                <a:solidFill>
                  <a:srgbClr val="000000"/>
                </a:solidFill>
                <a:latin typeface="Arial (Body)"/>
              </a:rPr>
              <a:t>.</a:t>
            </a:r>
          </a:p>
          <a:p>
            <a:pPr lvl="0" fontAlgn="base">
              <a:spcAft>
                <a:spcPct val="0"/>
              </a:spcAft>
              <a:buFont typeface="Arial" panose="020B0604020202020204" pitchFamily="34" charset="0"/>
              <a:buChar char="•"/>
            </a:pPr>
            <a:r>
              <a:rPr lang="en-US" altLang="en-US" sz="2400" dirty="0">
                <a:solidFill>
                  <a:srgbClr val="000000"/>
                </a:solidFill>
                <a:latin typeface="Arial (Body)"/>
                <a:ea typeface="+mn-ea"/>
              </a:rPr>
              <a:t>There are two predefined constants:</a:t>
            </a:r>
          </a:p>
          <a:p>
            <a:pPr marL="741600" lvl="1" indent="-284400" fontAlgn="base">
              <a:spcAft>
                <a:spcPct val="0"/>
              </a:spcAft>
              <a:buFont typeface="Arial" panose="020B0604020202020204" pitchFamily="34" charset="0"/>
              <a:buChar char="–"/>
            </a:pPr>
            <a:r>
              <a:rPr lang="en-US" altLang="en-US" sz="2400" dirty="0" smtClean="0">
                <a:solidFill>
                  <a:srgbClr val="000000"/>
                </a:solidFill>
                <a:latin typeface="Consolas" panose="020B0609020204030204" pitchFamily="49" charset="0"/>
                <a:cs typeface="Consolas" panose="020B0609020204030204" pitchFamily="49" charset="0"/>
              </a:rPr>
              <a:t>Math.P</a:t>
            </a:r>
            <a:r>
              <a:rPr lang="en-US" altLang="en-US" sz="100" dirty="0" smtClean="0">
                <a:solidFill>
                  <a:srgbClr val="000000"/>
                </a:solidFill>
                <a:latin typeface="Consolas" panose="020B0609020204030204" pitchFamily="49" charset="0"/>
                <a:cs typeface="Consolas" panose="020B0609020204030204" pitchFamily="49" charset="0"/>
              </a:rPr>
              <a:t> </a:t>
            </a:r>
            <a:r>
              <a:rPr lang="en-US" altLang="en-US" sz="2400" dirty="0" smtClean="0">
                <a:solidFill>
                  <a:srgbClr val="000000"/>
                </a:solidFill>
                <a:latin typeface="Consolas" panose="020B0609020204030204" pitchFamily="49" charset="0"/>
                <a:cs typeface="Consolas" panose="020B0609020204030204" pitchFamily="49" charset="0"/>
              </a:rPr>
              <a:t>I</a:t>
            </a:r>
            <a:r>
              <a:rPr lang="en-US" altLang="en-US" sz="2400" dirty="0">
                <a:solidFill>
                  <a:srgbClr val="000000"/>
                </a:solidFill>
                <a:latin typeface="Consolas" panose="020B0609020204030204" pitchFamily="49" charset="0"/>
                <a:cs typeface="Consolas" panose="020B0609020204030204" pitchFamily="49" charset="0"/>
              </a:rPr>
              <a:t>:</a:t>
            </a:r>
            <a:r>
              <a:rPr lang="en-US" altLang="en-US" sz="2400" dirty="0">
                <a:solidFill>
                  <a:srgbClr val="000000"/>
                </a:solidFill>
                <a:latin typeface="Arial (Body)"/>
              </a:rPr>
              <a:t> represents the ratio of the circumference of a circle to its diameter.</a:t>
            </a:r>
          </a:p>
          <a:p>
            <a:pPr marL="741600" lvl="1" indent="-284400" fontAlgn="base">
              <a:spcAft>
                <a:spcPct val="0"/>
              </a:spcAft>
              <a:buFont typeface="Arial" panose="020B0604020202020204" pitchFamily="34" charset="0"/>
              <a:buChar char="–"/>
            </a:pPr>
            <a:r>
              <a:rPr lang="en-US" altLang="en-US" sz="2400" dirty="0">
                <a:solidFill>
                  <a:srgbClr val="000000"/>
                </a:solidFill>
                <a:latin typeface="Consolas" panose="020B0609020204030204" pitchFamily="49" charset="0"/>
                <a:cs typeface="Consolas" panose="020B0609020204030204" pitchFamily="49" charset="0"/>
              </a:rPr>
              <a:t>Math.E:</a:t>
            </a:r>
            <a:r>
              <a:rPr lang="en-US" altLang="en-US" sz="2400" dirty="0">
                <a:solidFill>
                  <a:srgbClr val="000000"/>
                </a:solidFill>
                <a:latin typeface="Arial (Body)"/>
              </a:rPr>
              <a:t> represents the natural logarithmic </a:t>
            </a:r>
            <a:r>
              <a:rPr lang="en-US" altLang="en-US" sz="2400" dirty="0" smtClean="0">
                <a:solidFill>
                  <a:srgbClr val="000000"/>
                </a:solidFill>
                <a:latin typeface="Arial (Body)"/>
              </a:rPr>
              <a:t>base</a:t>
            </a:r>
          </a:p>
        </p:txBody>
      </p:sp>
    </p:spTree>
    <p:extLst>
      <p:ext uri="{BB962C8B-B14F-4D97-AF65-F5344CB8AC3E}">
        <p14:creationId xmlns:p14="http://schemas.microsoft.com/office/powerpoint/2010/main" val="4255125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3.11 More G</a:t>
            </a:r>
            <a:r>
              <a:rPr lang="en-US" altLang="en-US" sz="100" dirty="0" smtClean="0">
                <a:solidFill>
                  <a:schemeClr val="tx2"/>
                </a:solidFill>
                <a:latin typeface="Times New Roman" panose="02020603050405020304" pitchFamily="18" charset="0"/>
                <a:ea typeface="+mj-ea"/>
                <a:cs typeface="Times New Roman" panose="02020603050405020304" pitchFamily="18" charset="0"/>
              </a:rPr>
              <a:t> </a:t>
            </a:r>
            <a:r>
              <a:rPr lang="en-US" altLang="en-US" dirty="0" smtClean="0">
                <a:solidFill>
                  <a:schemeClr val="tx2"/>
                </a:solidFill>
                <a:latin typeface="Times New Roman" panose="02020603050405020304" pitchFamily="18" charset="0"/>
                <a:ea typeface="+mj-ea"/>
                <a:cs typeface="Times New Roman" panose="02020603050405020304" pitchFamily="18" charset="0"/>
              </a:rPr>
              <a:t>U</a:t>
            </a:r>
            <a:r>
              <a:rPr lang="en-US" altLang="en-US" sz="100" dirty="0" smtClean="0">
                <a:solidFill>
                  <a:schemeClr val="tx2"/>
                </a:solidFill>
                <a:latin typeface="Times New Roman" panose="02020603050405020304" pitchFamily="18" charset="0"/>
                <a:ea typeface="+mj-ea"/>
                <a:cs typeface="Times New Roman" panose="02020603050405020304" pitchFamily="18" charset="0"/>
              </a:rPr>
              <a:t> </a:t>
            </a:r>
            <a:r>
              <a:rPr lang="en-US" altLang="en-US" dirty="0" smtClean="0">
                <a:solidFill>
                  <a:schemeClr val="tx2"/>
                </a:solidFill>
                <a:latin typeface="Times New Roman" panose="02020603050405020304" pitchFamily="18" charset="0"/>
                <a:ea typeface="+mj-ea"/>
                <a:cs typeface="Times New Roman" panose="02020603050405020304" pitchFamily="18" charset="0"/>
              </a:rPr>
              <a:t>I Details – Tab Order</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type="body" idx="1"/>
          </p:nvPr>
        </p:nvSpPr>
        <p:spPr>
          <a:xfrm>
            <a:off x="457200" y="1600200"/>
            <a:ext cx="8229600" cy="4655090"/>
          </a:xfrm>
        </p:spPr>
        <p:txBody>
          <a:bodyPr wrap="square" lIns="91425" tIns="91425" rIns="91425" bIns="91425">
            <a:spAutoFit/>
          </a:bodyPr>
          <a:lstStyle/>
          <a:p>
            <a:pPr lvl="0" fontAlgn="base">
              <a:spcAft>
                <a:spcPct val="0"/>
              </a:spcAft>
              <a:buFont typeface="Arial" panose="020B0604020202020204" pitchFamily="34" charset="0"/>
              <a:buChar char="•"/>
            </a:pPr>
            <a:r>
              <a:rPr lang="en-US" altLang="en-US" sz="2000" dirty="0">
                <a:solidFill>
                  <a:srgbClr val="000000"/>
                </a:solidFill>
                <a:latin typeface="Arial (Body)"/>
                <a:ea typeface="+mn-ea"/>
              </a:rPr>
              <a:t>When an application is running, one of the </a:t>
            </a:r>
            <a:r>
              <a:rPr lang="en-US" altLang="en-US" sz="2000" dirty="0" smtClean="0">
                <a:solidFill>
                  <a:srgbClr val="000000"/>
                </a:solidFill>
                <a:latin typeface="Arial (Body)"/>
                <a:ea typeface="+mn-ea"/>
              </a:rPr>
              <a:t>form’s </a:t>
            </a:r>
            <a:r>
              <a:rPr lang="en-US" altLang="en-US" sz="2000" dirty="0">
                <a:solidFill>
                  <a:srgbClr val="000000"/>
                </a:solidFill>
                <a:latin typeface="Arial (Body)"/>
                <a:ea typeface="+mn-ea"/>
              </a:rPr>
              <a:t>controls always has the focus</a:t>
            </a:r>
          </a:p>
          <a:p>
            <a:pPr lvl="0" fontAlgn="base">
              <a:spcAft>
                <a:spcPct val="0"/>
              </a:spcAft>
              <a:buFont typeface="Arial" panose="020B0604020202020204" pitchFamily="34" charset="0"/>
              <a:buChar char="•"/>
            </a:pPr>
            <a:r>
              <a:rPr lang="en-US" altLang="en-US" sz="2000" dirty="0">
                <a:solidFill>
                  <a:srgbClr val="000000"/>
                </a:solidFill>
                <a:latin typeface="Arial (Body)"/>
                <a:ea typeface="+mn-ea"/>
              </a:rPr>
              <a:t>Focus means a control receives the </a:t>
            </a:r>
            <a:r>
              <a:rPr lang="en-US" altLang="en-US" sz="2000" dirty="0" smtClean="0">
                <a:solidFill>
                  <a:srgbClr val="000000"/>
                </a:solidFill>
                <a:latin typeface="Arial (Body)"/>
                <a:ea typeface="+mn-ea"/>
              </a:rPr>
              <a:t>user’s </a:t>
            </a:r>
            <a:r>
              <a:rPr lang="en-US" altLang="en-US" sz="2000" dirty="0">
                <a:solidFill>
                  <a:srgbClr val="000000"/>
                </a:solidFill>
                <a:latin typeface="Arial (Body)"/>
                <a:ea typeface="+mn-ea"/>
              </a:rPr>
              <a:t>keyboard input</a:t>
            </a:r>
          </a:p>
          <a:p>
            <a:pPr marL="741600" lvl="1" indent="-284400" fontAlgn="base">
              <a:spcAft>
                <a:spcPct val="0"/>
              </a:spcAft>
              <a:buFont typeface="Arial" panose="020B0604020202020204" pitchFamily="34" charset="0"/>
              <a:buChar char="–"/>
            </a:pPr>
            <a:r>
              <a:rPr lang="en-US" altLang="en-US" sz="2000" dirty="0">
                <a:solidFill>
                  <a:srgbClr val="000000"/>
                </a:solidFill>
                <a:latin typeface="Arial (Body)"/>
              </a:rPr>
              <a:t>When a button is focused, pressing the Enter key can execute the </a:t>
            </a:r>
            <a:r>
              <a:rPr lang="en-US" altLang="en-US" sz="2000" dirty="0" smtClean="0">
                <a:solidFill>
                  <a:srgbClr val="000000"/>
                </a:solidFill>
                <a:latin typeface="Arial (Body)"/>
              </a:rPr>
              <a:t>button’s </a:t>
            </a:r>
            <a:r>
              <a:rPr lang="en-US" altLang="en-US" sz="2000" dirty="0">
                <a:solidFill>
                  <a:srgbClr val="000000"/>
                </a:solidFill>
                <a:latin typeface="Arial (Body)"/>
              </a:rPr>
              <a:t>Click event handler</a:t>
            </a:r>
          </a:p>
          <a:p>
            <a:pPr lvl="0" fontAlgn="base">
              <a:spcAft>
                <a:spcPct val="0"/>
              </a:spcAft>
              <a:buFont typeface="Arial" panose="020B0604020202020204" pitchFamily="34" charset="0"/>
              <a:buChar char="•"/>
            </a:pPr>
            <a:r>
              <a:rPr lang="en-US" altLang="en-US" sz="2000" dirty="0">
                <a:solidFill>
                  <a:srgbClr val="000000"/>
                </a:solidFill>
                <a:latin typeface="Arial (Body)"/>
                <a:ea typeface="+mn-ea"/>
              </a:rPr>
              <a:t>The order in which controls receives the focus is called the tab order </a:t>
            </a:r>
          </a:p>
          <a:p>
            <a:pPr marL="800100" lvl="1" indent="-342900" fontAlgn="base">
              <a:spcBef>
                <a:spcPct val="20000"/>
              </a:spcBef>
              <a:spcAft>
                <a:spcPct val="0"/>
              </a:spcAft>
              <a:buFont typeface="Arial" panose="020B0604020202020204" pitchFamily="34" charset="0"/>
              <a:buChar char="–"/>
            </a:pPr>
            <a:r>
              <a:rPr lang="en-US" altLang="en-US" sz="2000" dirty="0">
                <a:solidFill>
                  <a:srgbClr val="000000"/>
                </a:solidFill>
                <a:latin typeface="Arial (Body)"/>
              </a:rPr>
              <a:t>When the user presses the tab key to select controls, the program will follow the tab order</a:t>
            </a:r>
          </a:p>
          <a:p>
            <a:pPr lvl="0" fontAlgn="base">
              <a:spcAft>
                <a:spcPct val="0"/>
              </a:spcAft>
              <a:buFont typeface="Arial" panose="020B0604020202020204" pitchFamily="34" charset="0"/>
              <a:buChar char="•"/>
            </a:pPr>
            <a:r>
              <a:rPr lang="en-US" altLang="en-US" sz="2000" dirty="0">
                <a:solidFill>
                  <a:srgbClr val="000000"/>
                </a:solidFill>
                <a:latin typeface="Arial (Body)"/>
                <a:ea typeface="+mn-ea"/>
              </a:rPr>
              <a:t>The </a:t>
            </a:r>
            <a:r>
              <a:rPr lang="en-US" altLang="en-US" sz="2000" b="1" dirty="0">
                <a:solidFill>
                  <a:srgbClr val="000000"/>
                </a:solidFill>
                <a:latin typeface="Arial (Body)"/>
                <a:ea typeface="+mn-ea"/>
              </a:rPr>
              <a:t>TabIndex</a:t>
            </a:r>
            <a:r>
              <a:rPr lang="en-US" altLang="en-US" sz="2000" dirty="0">
                <a:solidFill>
                  <a:srgbClr val="000000"/>
                </a:solidFill>
                <a:latin typeface="Arial (Body)"/>
                <a:ea typeface="+mn-ea"/>
              </a:rPr>
              <a:t> property contains a numeric value indicating the </a:t>
            </a:r>
            <a:r>
              <a:rPr lang="en-US" altLang="en-US" sz="2000" dirty="0" smtClean="0">
                <a:solidFill>
                  <a:srgbClr val="000000"/>
                </a:solidFill>
                <a:latin typeface="Arial (Body)"/>
                <a:ea typeface="+mn-ea"/>
              </a:rPr>
              <a:t>control’s </a:t>
            </a:r>
            <a:r>
              <a:rPr lang="en-US" altLang="en-US" sz="2000" dirty="0">
                <a:solidFill>
                  <a:srgbClr val="000000"/>
                </a:solidFill>
                <a:latin typeface="Arial (Body)"/>
                <a:ea typeface="+mn-ea"/>
              </a:rPr>
              <a:t>position in the tab order</a:t>
            </a:r>
          </a:p>
          <a:p>
            <a:pPr marL="741600" lvl="1" indent="-284400" fontAlgn="base">
              <a:spcAft>
                <a:spcPct val="0"/>
              </a:spcAft>
              <a:buFont typeface="Arial" panose="020B0604020202020204" pitchFamily="34" charset="0"/>
              <a:buChar char="–"/>
            </a:pPr>
            <a:r>
              <a:rPr lang="en-US" altLang="en-US" sz="2000" dirty="0">
                <a:solidFill>
                  <a:srgbClr val="000000"/>
                </a:solidFill>
                <a:latin typeface="Arial (Body)"/>
              </a:rPr>
              <a:t>The value starts with 0. The index of first control is 0, the nth control is n-1.</a:t>
            </a:r>
          </a:p>
        </p:txBody>
      </p:sp>
    </p:spTree>
    <p:extLst>
      <p:ext uri="{BB962C8B-B14F-4D97-AF65-F5344CB8AC3E}">
        <p14:creationId xmlns:p14="http://schemas.microsoft.com/office/powerpoint/2010/main" val="966533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Tab Order </a:t>
            </a:r>
            <a:r>
              <a:rPr lang="en-US" altLang="en-US" sz="2000" b="0" dirty="0" smtClean="0">
                <a:solidFill>
                  <a:schemeClr val="tx2"/>
                </a:solidFill>
                <a:latin typeface="Times New Roman" panose="02020603050405020304" pitchFamily="18" charset="0"/>
                <a:ea typeface="+mj-ea"/>
                <a:cs typeface="Times New Roman" panose="02020603050405020304" pitchFamily="18" charset="0"/>
              </a:rPr>
              <a:t>(1 of 2)</a:t>
            </a:r>
            <a:endParaRPr lang="en-US" altLang="en-US" sz="2000" b="0"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spAutoFit/>
          </a:bodyPr>
          <a:lstStyle/>
          <a:p>
            <a:pPr lvl="0" fontAlgn="base">
              <a:spcAft>
                <a:spcPct val="0"/>
              </a:spcAft>
              <a:buFont typeface="Arial" panose="020B0604020202020204" pitchFamily="34" charset="0"/>
              <a:buChar char="•"/>
            </a:pPr>
            <a:r>
              <a:rPr lang="en-US" altLang="en-US" sz="2400" dirty="0">
                <a:solidFill>
                  <a:srgbClr val="000000"/>
                </a:solidFill>
                <a:latin typeface="Arial (Body)"/>
                <a:ea typeface="+mn-ea"/>
              </a:rPr>
              <a:t>To set the tab order of a control, click Tab Order on the View menu. This activates the tab-order selection mode on the form.</a:t>
            </a:r>
          </a:p>
          <a:p>
            <a:pPr marL="741600" lvl="1" indent="-284400" fontAlgn="base">
              <a:spcAft>
                <a:spcPct val="0"/>
              </a:spcAft>
              <a:buFont typeface="Arial" panose="020B0604020202020204" pitchFamily="34" charset="0"/>
              <a:buChar char="–"/>
            </a:pPr>
            <a:r>
              <a:rPr lang="en-US" altLang="en-US" sz="2400" dirty="0">
                <a:solidFill>
                  <a:srgbClr val="000000"/>
                </a:solidFill>
                <a:latin typeface="Arial (Body)"/>
              </a:rPr>
              <a:t>Simply click the controls with the mouse in the order you want.</a:t>
            </a:r>
          </a:p>
          <a:p>
            <a:pPr lvl="0" fontAlgn="base">
              <a:spcAft>
                <a:spcPct val="0"/>
              </a:spcAft>
              <a:buFont typeface="Arial" panose="020B0604020202020204" pitchFamily="34" charset="0"/>
              <a:buChar char="•"/>
            </a:pPr>
            <a:r>
              <a:rPr lang="en-US" altLang="en-US" sz="2400" dirty="0">
                <a:solidFill>
                  <a:srgbClr val="000000"/>
                </a:solidFill>
                <a:latin typeface="Arial (Body)"/>
                <a:ea typeface="+mn-ea"/>
              </a:rPr>
              <a:t>Notice that Label controls do not accept input from the keyboard. They cannot receive focus. </a:t>
            </a:r>
          </a:p>
          <a:p>
            <a:pPr marL="741600" lvl="1" indent="-284400" fontAlgn="base">
              <a:spcAft>
                <a:spcPct val="0"/>
              </a:spcAft>
              <a:buFont typeface="Arial" panose="020B0604020202020204" pitchFamily="34" charset="0"/>
              <a:buChar char="–"/>
            </a:pPr>
            <a:r>
              <a:rPr lang="en-US" altLang="en-US" sz="2400" dirty="0">
                <a:solidFill>
                  <a:srgbClr val="000000"/>
                </a:solidFill>
                <a:latin typeface="Arial (Body)"/>
              </a:rPr>
              <a:t>Their TabIndex values are irrelevant</a:t>
            </a:r>
          </a:p>
        </p:txBody>
      </p:sp>
    </p:spTree>
    <p:extLst>
      <p:ext uri="{BB962C8B-B14F-4D97-AF65-F5344CB8AC3E}">
        <p14:creationId xmlns:p14="http://schemas.microsoft.com/office/powerpoint/2010/main" val="9394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Topics </a:t>
            </a:r>
            <a:r>
              <a:rPr lang="en-US" altLang="en-US" sz="2000" b="0" dirty="0" smtClean="0"/>
              <a:t>(2 </a:t>
            </a:r>
            <a:r>
              <a:rPr lang="en-US" altLang="en-US" sz="2000" b="0" dirty="0"/>
              <a:t>of 2)</a:t>
            </a:r>
            <a:endParaRPr lang="en-IN" sz="2000" dirty="0"/>
          </a:p>
        </p:txBody>
      </p:sp>
      <p:sp>
        <p:nvSpPr>
          <p:cNvPr id="3" name="Text Placeholder 2"/>
          <p:cNvSpPr>
            <a:spLocks noGrp="1"/>
          </p:cNvSpPr>
          <p:nvPr>
            <p:ph type="body" idx="1"/>
          </p:nvPr>
        </p:nvSpPr>
        <p:spPr/>
        <p:txBody>
          <a:bodyPr/>
          <a:lstStyle/>
          <a:p>
            <a:pPr marL="0" indent="0">
              <a:buNone/>
            </a:pPr>
            <a:r>
              <a:rPr lang="en-US" altLang="en-US" sz="2400" b="1" dirty="0" smtClean="0">
                <a:solidFill>
                  <a:schemeClr val="tx2"/>
                </a:solidFill>
                <a:latin typeface="+mn-lt"/>
              </a:rPr>
              <a:t>3.9</a:t>
            </a:r>
            <a:r>
              <a:rPr lang="en-US" altLang="en-US" sz="2400" dirty="0" smtClean="0">
                <a:latin typeface="+mn-lt"/>
              </a:rPr>
              <a:t> </a:t>
            </a:r>
            <a:r>
              <a:rPr lang="en-US" altLang="en-US" sz="2400" dirty="0">
                <a:latin typeface="+mn-lt"/>
              </a:rPr>
              <a:t>Declaring Variables as Fields</a:t>
            </a:r>
          </a:p>
          <a:p>
            <a:pPr marL="0" indent="0">
              <a:buNone/>
            </a:pPr>
            <a:r>
              <a:rPr lang="en-US" altLang="en-US" sz="2400" b="1" dirty="0">
                <a:solidFill>
                  <a:schemeClr val="tx2"/>
                </a:solidFill>
                <a:latin typeface="+mn-lt"/>
              </a:rPr>
              <a:t>3.10</a:t>
            </a:r>
            <a:r>
              <a:rPr lang="en-US" altLang="en-US" sz="2400" dirty="0">
                <a:latin typeface="+mn-lt"/>
              </a:rPr>
              <a:t> Using the Math Class</a:t>
            </a:r>
          </a:p>
          <a:p>
            <a:pPr marL="0" indent="0">
              <a:buNone/>
            </a:pPr>
            <a:r>
              <a:rPr lang="en-US" altLang="en-US" sz="2400" b="1" dirty="0">
                <a:solidFill>
                  <a:schemeClr val="tx2"/>
                </a:solidFill>
                <a:latin typeface="+mn-lt"/>
              </a:rPr>
              <a:t>3.11</a:t>
            </a:r>
            <a:r>
              <a:rPr lang="en-US" altLang="en-US" sz="2400" dirty="0">
                <a:latin typeface="+mn-lt"/>
              </a:rPr>
              <a:t> More G</a:t>
            </a:r>
            <a:r>
              <a:rPr lang="en-US" altLang="en-US" sz="100" dirty="0">
                <a:latin typeface="+mn-lt"/>
              </a:rPr>
              <a:t> </a:t>
            </a:r>
            <a:r>
              <a:rPr lang="en-US" altLang="en-US" sz="2400" dirty="0">
                <a:latin typeface="+mn-lt"/>
              </a:rPr>
              <a:t>U</a:t>
            </a:r>
            <a:r>
              <a:rPr lang="en-US" altLang="en-US" sz="100" dirty="0">
                <a:latin typeface="+mn-lt"/>
              </a:rPr>
              <a:t> </a:t>
            </a:r>
            <a:r>
              <a:rPr lang="en-US" altLang="en-US" sz="2400" dirty="0">
                <a:latin typeface="+mn-lt"/>
              </a:rPr>
              <a:t>I Details</a:t>
            </a:r>
          </a:p>
          <a:p>
            <a:pPr marL="0" indent="0">
              <a:buNone/>
            </a:pPr>
            <a:r>
              <a:rPr lang="en-US" altLang="en-US" sz="2400" b="1" dirty="0">
                <a:solidFill>
                  <a:schemeClr val="tx2"/>
                </a:solidFill>
                <a:latin typeface="+mn-lt"/>
              </a:rPr>
              <a:t>3.12</a:t>
            </a:r>
            <a:r>
              <a:rPr lang="en-US" altLang="en-US" sz="2400" dirty="0">
                <a:latin typeface="+mn-lt"/>
              </a:rPr>
              <a:t> Using the Debugger to Locate Logic </a:t>
            </a:r>
            <a:r>
              <a:rPr lang="en-US" altLang="en-US" sz="2400" dirty="0" smtClean="0">
                <a:latin typeface="+mn-lt"/>
              </a:rPr>
              <a:t>Errors</a:t>
            </a:r>
            <a:endParaRPr lang="en-IN" sz="2400" dirty="0">
              <a:latin typeface="+mn-lt"/>
            </a:endParaRPr>
          </a:p>
        </p:txBody>
      </p:sp>
    </p:spTree>
    <p:extLst>
      <p:ext uri="{BB962C8B-B14F-4D97-AF65-F5344CB8AC3E}">
        <p14:creationId xmlns:p14="http://schemas.microsoft.com/office/powerpoint/2010/main" val="2017235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a:solidFill>
                  <a:schemeClr val="tx2"/>
                </a:solidFill>
                <a:latin typeface="Times New Roman" panose="02020603050405020304" pitchFamily="18" charset="0"/>
                <a:cs typeface="Times New Roman" panose="02020603050405020304" pitchFamily="18" charset="0"/>
              </a:rPr>
              <a:t>Tab Order </a:t>
            </a:r>
            <a:r>
              <a:rPr lang="en-US" altLang="en-US" sz="2000" b="0" dirty="0" smtClean="0">
                <a:solidFill>
                  <a:schemeClr val="tx2"/>
                </a:solidFill>
                <a:latin typeface="Times New Roman" panose="02020603050405020304" pitchFamily="18" charset="0"/>
                <a:cs typeface="Times New Roman" panose="02020603050405020304" pitchFamily="18" charset="0"/>
              </a:rPr>
              <a:t>(2 </a:t>
            </a:r>
            <a:r>
              <a:rPr lang="en-US" altLang="en-US" sz="2000" b="0" dirty="0">
                <a:solidFill>
                  <a:schemeClr val="tx2"/>
                </a:solidFill>
                <a:latin typeface="Times New Roman" panose="02020603050405020304" pitchFamily="18" charset="0"/>
                <a:cs typeface="Times New Roman" panose="02020603050405020304" pitchFamily="18" charset="0"/>
              </a:rPr>
              <a:t>of 2)</a:t>
            </a:r>
            <a:endParaRPr lang="en-US" altLang="en-US" sz="3600" b="0" dirty="0">
              <a:solidFill>
                <a:srgbClr val="333399"/>
              </a:solidFill>
              <a:latin typeface="Arial"/>
              <a:ea typeface="+mj-ea"/>
              <a:cs typeface="Arial"/>
            </a:endParaRPr>
          </a:p>
        </p:txBody>
      </p:sp>
      <p:sp>
        <p:nvSpPr>
          <p:cNvPr id="3" name="Text Placeholder 2"/>
          <p:cNvSpPr>
            <a:spLocks noGrp="1"/>
          </p:cNvSpPr>
          <p:nvPr>
            <p:ph type="body" idx="1"/>
          </p:nvPr>
        </p:nvSpPr>
        <p:spPr>
          <a:xfrm>
            <a:off x="457200" y="1600200"/>
            <a:ext cx="8229600" cy="923299"/>
          </a:xfrm>
        </p:spPr>
        <p:txBody>
          <a:bodyPr wrap="square" lIns="91425" tIns="91425" rIns="91425" bIns="91425">
            <a:spAutoFit/>
          </a:bodyPr>
          <a:lstStyle/>
          <a:p>
            <a:pPr lvl="0" fontAlgn="base">
              <a:spcAft>
                <a:spcPct val="0"/>
              </a:spcAft>
              <a:buFont typeface="Arial" panose="020B0604020202020204" pitchFamily="34" charset="0"/>
              <a:buChar char="•"/>
            </a:pPr>
            <a:r>
              <a:rPr lang="en-US" altLang="en-US" sz="2400" dirty="0">
                <a:solidFill>
                  <a:srgbClr val="000000"/>
                </a:solidFill>
                <a:latin typeface="Arial (Body)"/>
                <a:ea typeface="+mn-ea"/>
              </a:rPr>
              <a:t>You can use the </a:t>
            </a:r>
            <a:r>
              <a:rPr lang="en-US" altLang="en-US" sz="2400" dirty="0">
                <a:solidFill>
                  <a:srgbClr val="000000"/>
                </a:solidFill>
                <a:latin typeface="Consolas" panose="020B0609020204030204" pitchFamily="49" charset="0"/>
                <a:ea typeface="+mn-ea"/>
                <a:cs typeface="Consolas" panose="020B0609020204030204" pitchFamily="49" charset="0"/>
              </a:rPr>
              <a:t>Focus</a:t>
            </a:r>
            <a:r>
              <a:rPr lang="en-US" altLang="en-US" sz="2400" dirty="0">
                <a:solidFill>
                  <a:srgbClr val="000000"/>
                </a:solidFill>
                <a:latin typeface="Arial (Body)"/>
                <a:ea typeface="+mn-ea"/>
              </a:rPr>
              <a:t> method to change the focus using the following </a:t>
            </a:r>
            <a:r>
              <a:rPr lang="en-US" altLang="en-US" sz="2400" dirty="0" smtClean="0">
                <a:solidFill>
                  <a:srgbClr val="000000"/>
                </a:solidFill>
                <a:latin typeface="Arial (Body)"/>
                <a:ea typeface="+mn-ea"/>
              </a:rPr>
              <a:t>syntax</a:t>
            </a:r>
            <a:endParaRPr lang="en-US" altLang="en-US" sz="2400" dirty="0">
              <a:solidFill>
                <a:srgbClr val="000000"/>
              </a:solidFill>
              <a:latin typeface="Arial (Body)"/>
            </a:endParaRPr>
          </a:p>
        </p:txBody>
      </p:sp>
      <p:pic>
        <p:nvPicPr>
          <p:cNvPr id="5" name="Picture 4" descr="A line of code. Control name period focus left parenthesis right parenthesis semicol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86" y="2651395"/>
            <a:ext cx="2565400" cy="228600"/>
          </a:xfrm>
          <a:prstGeom prst="rect">
            <a:avLst/>
          </a:prstGeom>
        </p:spPr>
      </p:pic>
      <p:sp>
        <p:nvSpPr>
          <p:cNvPr id="4" name="Text Placeholder 3"/>
          <p:cNvSpPr>
            <a:spLocks noGrp="1"/>
          </p:cNvSpPr>
          <p:nvPr>
            <p:ph type="body" idx="2"/>
          </p:nvPr>
        </p:nvSpPr>
        <p:spPr>
          <a:xfrm>
            <a:off x="457200" y="3004462"/>
            <a:ext cx="8229600" cy="870857"/>
          </a:xfrm>
        </p:spPr>
        <p:txBody>
          <a:bodyPr/>
          <a:lstStyle/>
          <a:p>
            <a:pPr lvl="0" fontAlgn="base">
              <a:spcAft>
                <a:spcPct val="0"/>
              </a:spcAft>
              <a:buFont typeface="Arial" panose="020B0604020202020204" pitchFamily="34" charset="0"/>
              <a:buChar char="•"/>
            </a:pPr>
            <a:r>
              <a:rPr lang="en-US" altLang="en-US" sz="2400" dirty="0" smtClean="0">
                <a:solidFill>
                  <a:srgbClr val="000000"/>
                </a:solidFill>
                <a:latin typeface="Arial (Body)"/>
              </a:rPr>
              <a:t>The </a:t>
            </a:r>
            <a:r>
              <a:rPr lang="en-US" altLang="en-US" sz="2400" dirty="0">
                <a:solidFill>
                  <a:srgbClr val="000000"/>
                </a:solidFill>
                <a:latin typeface="Arial (Body)"/>
              </a:rPr>
              <a:t>following changes the focus to </a:t>
            </a:r>
            <a:r>
              <a:rPr lang="en-US" altLang="en-US" sz="2400" dirty="0">
                <a:solidFill>
                  <a:srgbClr val="000000"/>
                </a:solidFill>
                <a:latin typeface="Consolas" panose="020B0609020204030204" pitchFamily="49" charset="0"/>
                <a:cs typeface="Consolas" panose="020B0609020204030204" pitchFamily="49" charset="0"/>
              </a:rPr>
              <a:t>nameTextBox</a:t>
            </a:r>
            <a:r>
              <a:rPr lang="en-US" altLang="en-US" sz="2400" dirty="0">
                <a:solidFill>
                  <a:srgbClr val="000000"/>
                </a:solidFill>
                <a:latin typeface="Arial (Body)"/>
              </a:rPr>
              <a:t> when the user clicks </a:t>
            </a:r>
            <a:r>
              <a:rPr lang="en-US" altLang="en-US" sz="2400" dirty="0">
                <a:solidFill>
                  <a:srgbClr val="000000"/>
                </a:solidFill>
                <a:latin typeface="Consolas" panose="020B0609020204030204" pitchFamily="49" charset="0"/>
                <a:cs typeface="Consolas" panose="020B0609020204030204" pitchFamily="49" charset="0"/>
              </a:rPr>
              <a:t>clearButton</a:t>
            </a:r>
            <a:r>
              <a:rPr lang="en-US" altLang="en-US" sz="2400" dirty="0" smtClean="0">
                <a:solidFill>
                  <a:srgbClr val="000000"/>
                </a:solidFill>
                <a:latin typeface="Arial (Body)"/>
              </a:rPr>
              <a:t>:</a:t>
            </a:r>
            <a:endParaRPr lang="en-US" altLang="en-US" sz="2400" dirty="0">
              <a:solidFill>
                <a:srgbClr val="000000"/>
              </a:solidFill>
              <a:latin typeface="Arial (Body)"/>
            </a:endParaRPr>
          </a:p>
        </p:txBody>
      </p:sp>
      <p:pic>
        <p:nvPicPr>
          <p:cNvPr id="6" name="Picture 5" descr="The code has 4 lines, as follows. Line 1. Private void clear button underscore click left parenthesis object sender comma event a r g s e right parenthesis. Line 2. Left brace. Line 3, indented. Name text box period focus left parenthesis right parenthesis semicolon. Line 4. Right br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386" y="4169406"/>
            <a:ext cx="5956300" cy="965200"/>
          </a:xfrm>
          <a:prstGeom prst="rect">
            <a:avLst/>
          </a:prstGeom>
        </p:spPr>
      </p:pic>
    </p:spTree>
    <p:extLst>
      <p:ext uri="{BB962C8B-B14F-4D97-AF65-F5344CB8AC3E}">
        <p14:creationId xmlns:p14="http://schemas.microsoft.com/office/powerpoint/2010/main" val="4173290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Assign Keyboard Access Key to Buttons</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Content Placeholder 2"/>
          <p:cNvSpPr>
            <a:spLocks noGrp="1"/>
          </p:cNvSpPr>
          <p:nvPr>
            <p:ph type="body" idx="1"/>
          </p:nvPr>
        </p:nvSpPr>
        <p:spPr>
          <a:xfrm>
            <a:off x="457200" y="1600200"/>
            <a:ext cx="8229600" cy="1854323"/>
          </a:xfrm>
        </p:spPr>
        <p:txBody>
          <a:bodyPr wrap="square" lIns="91425" tIns="91425" rIns="91425" bIns="91425">
            <a:spAutoFit/>
          </a:bodyPr>
          <a:lstStyle/>
          <a:p>
            <a:pPr marL="255600" lvl="0" indent="-255600" fontAlgn="base">
              <a:spcAft>
                <a:spcPct val="0"/>
              </a:spcAft>
              <a:buFont typeface="Arial" panose="020B0604020202020204" pitchFamily="34" charset="0"/>
              <a:buChar char="•"/>
            </a:pPr>
            <a:r>
              <a:rPr lang="en-US" altLang="en-US" sz="2400" dirty="0">
                <a:solidFill>
                  <a:srgbClr val="000000"/>
                </a:solidFill>
                <a:latin typeface="Arial (Body)"/>
                <a:ea typeface="+mn-ea"/>
              </a:rPr>
              <a:t>An access key (or mnemonic) is a key that is pressed in combination with the Alt key to quickly access a control</a:t>
            </a:r>
          </a:p>
          <a:p>
            <a:pPr marL="255600" lvl="0" indent="-255600" fontAlgn="base">
              <a:spcAft>
                <a:spcPct val="0"/>
              </a:spcAft>
              <a:buFont typeface="Arial" panose="020B0604020202020204" pitchFamily="34" charset="0"/>
              <a:buChar char="•"/>
            </a:pPr>
            <a:r>
              <a:rPr lang="en-US" altLang="en-US" sz="2400" dirty="0">
                <a:solidFill>
                  <a:srgbClr val="000000"/>
                </a:solidFill>
                <a:latin typeface="Arial (Body)"/>
                <a:ea typeface="+mn-ea"/>
              </a:rPr>
              <a:t>You can assign an access key to a </a:t>
            </a:r>
            <a:r>
              <a:rPr lang="en-US" altLang="en-US" sz="2400" dirty="0" smtClean="0">
                <a:solidFill>
                  <a:srgbClr val="000000"/>
                </a:solidFill>
                <a:latin typeface="Arial (Body)"/>
                <a:ea typeface="+mn-ea"/>
              </a:rPr>
              <a:t>button’s </a:t>
            </a:r>
            <a:r>
              <a:rPr lang="en-US" altLang="en-US" sz="2400" dirty="0">
                <a:solidFill>
                  <a:srgbClr val="000000"/>
                </a:solidFill>
                <a:latin typeface="Arial (Body)"/>
                <a:ea typeface="+mn-ea"/>
              </a:rPr>
              <a:t>Text property by adding an ampersand (</a:t>
            </a:r>
            <a:r>
              <a:rPr lang="en-US" altLang="en-US" sz="2400" dirty="0">
                <a:solidFill>
                  <a:srgbClr val="000000"/>
                </a:solidFill>
                <a:latin typeface="Consolas" panose="020B0609020204030204" pitchFamily="49" charset="0"/>
                <a:ea typeface="+mn-ea"/>
                <a:cs typeface="Consolas" panose="020B0609020204030204" pitchFamily="49" charset="0"/>
              </a:rPr>
              <a:t>&amp;</a:t>
            </a:r>
            <a:r>
              <a:rPr lang="en-US" altLang="en-US" sz="2400" dirty="0">
                <a:solidFill>
                  <a:srgbClr val="000000"/>
                </a:solidFill>
                <a:latin typeface="Arial (Body)"/>
                <a:ea typeface="+mn-ea"/>
              </a:rPr>
              <a:t>) before a </a:t>
            </a:r>
            <a:r>
              <a:rPr lang="en-US" altLang="en-US" sz="2400" dirty="0" smtClean="0">
                <a:solidFill>
                  <a:srgbClr val="000000"/>
                </a:solidFill>
                <a:latin typeface="Arial (Body)"/>
                <a:ea typeface="+mn-ea"/>
              </a:rPr>
              <a:t>letter </a:t>
            </a:r>
            <a:endParaRPr lang="en-US" altLang="en-US" sz="2400" dirty="0">
              <a:solidFill>
                <a:srgbClr val="000000"/>
              </a:solidFill>
              <a:latin typeface="Arial (Body)"/>
            </a:endParaRPr>
          </a:p>
        </p:txBody>
      </p:sp>
      <p:pic>
        <p:nvPicPr>
          <p:cNvPr id="5" name="Picture 4" descr="A line of code, as follows. e ampersand x i 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664" y="3512323"/>
            <a:ext cx="582044" cy="152667"/>
          </a:xfrm>
          <a:prstGeom prst="rect">
            <a:avLst/>
          </a:prstGeom>
        </p:spPr>
      </p:pic>
      <p:sp>
        <p:nvSpPr>
          <p:cNvPr id="4" name="Text Placeholder 3"/>
          <p:cNvSpPr>
            <a:spLocks noGrp="1"/>
          </p:cNvSpPr>
          <p:nvPr>
            <p:ph type="body" idx="2"/>
          </p:nvPr>
        </p:nvSpPr>
        <p:spPr>
          <a:xfrm>
            <a:off x="457200" y="3701142"/>
            <a:ext cx="8229600" cy="1171110"/>
          </a:xfrm>
        </p:spPr>
        <p:txBody>
          <a:bodyPr/>
          <a:lstStyle/>
          <a:p>
            <a:pPr marL="255600" lvl="0" indent="-255600" fontAlgn="base">
              <a:spcAft>
                <a:spcPct val="0"/>
              </a:spcAft>
              <a:buFont typeface="Arial" panose="020B0604020202020204" pitchFamily="34" charset="0"/>
              <a:buChar char="•"/>
            </a:pPr>
            <a:r>
              <a:rPr lang="en-US" altLang="en-US" sz="2400" dirty="0" smtClean="0">
                <a:solidFill>
                  <a:srgbClr val="000000"/>
                </a:solidFill>
                <a:latin typeface="Arial (Body)"/>
              </a:rPr>
              <a:t>The </a:t>
            </a:r>
            <a:r>
              <a:rPr lang="en-US" altLang="en-US" sz="2400" dirty="0">
                <a:solidFill>
                  <a:srgbClr val="000000"/>
                </a:solidFill>
                <a:latin typeface="Arial (Body)"/>
              </a:rPr>
              <a:t>user can use a keystroke Alt + X or Alt + x.</a:t>
            </a:r>
          </a:p>
          <a:p>
            <a:pPr marL="741600" lvl="1" indent="-284400" fontAlgn="base">
              <a:spcAft>
                <a:spcPct val="0"/>
              </a:spcAft>
              <a:buFont typeface="Arial" panose="020B0604020202020204" pitchFamily="34" charset="0"/>
              <a:buChar char="–"/>
            </a:pPr>
            <a:r>
              <a:rPr lang="en-US" altLang="en-US" sz="2400" dirty="0">
                <a:solidFill>
                  <a:srgbClr val="000000"/>
                </a:solidFill>
                <a:latin typeface="Arial (Body)"/>
              </a:rPr>
              <a:t>Access key does not distinguish between uppercase and </a:t>
            </a:r>
            <a:r>
              <a:rPr lang="en-US" altLang="en-US" sz="2400" dirty="0" smtClean="0">
                <a:solidFill>
                  <a:srgbClr val="000000"/>
                </a:solidFill>
                <a:latin typeface="Arial (Body)"/>
              </a:rPr>
              <a:t>lowercase</a:t>
            </a:r>
            <a:endParaRPr lang="en-US" altLang="en-US" sz="2400" dirty="0">
              <a:solidFill>
                <a:srgbClr val="000000"/>
              </a:solidFill>
              <a:latin typeface="Arial (Body)"/>
            </a:endParaRPr>
          </a:p>
        </p:txBody>
      </p:sp>
      <p:pic>
        <p:nvPicPr>
          <p:cNvPr id="6" name="Picture 2" descr="In the properties window for the object, exit button, the value for the text property reads as follows. E ampersand x i 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4043" y="4978400"/>
            <a:ext cx="2441864" cy="135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286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Setting Colors</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Content Placeholder 2"/>
          <p:cNvSpPr>
            <a:spLocks noGrp="1"/>
          </p:cNvSpPr>
          <p:nvPr>
            <p:ph type="body" idx="1"/>
          </p:nvPr>
        </p:nvSpPr>
        <p:spPr>
          <a:xfrm>
            <a:off x="457200" y="1600200"/>
            <a:ext cx="7874000" cy="4324230"/>
          </a:xfrm>
        </p:spPr>
        <p:txBody>
          <a:bodyPr wrap="square" lIns="91425" tIns="91425" rIns="91425" bIns="91425">
            <a:spAutoFit/>
          </a:bodyPr>
          <a:lstStyle/>
          <a:p>
            <a:pPr lvl="0" fontAlgn="base">
              <a:spcAft>
                <a:spcPct val="0"/>
              </a:spcAft>
              <a:buFont typeface="Arial" panose="020B0604020202020204" pitchFamily="34" charset="0"/>
              <a:buChar char="•"/>
            </a:pPr>
            <a:r>
              <a:rPr lang="en-US" altLang="en-US" sz="2000" dirty="0">
                <a:solidFill>
                  <a:srgbClr val="000000"/>
                </a:solidFill>
                <a:latin typeface="Arial (Body)"/>
                <a:ea typeface="+mn-ea"/>
              </a:rPr>
              <a:t>Forms and most controls have a BackColor property</a:t>
            </a:r>
          </a:p>
          <a:p>
            <a:pPr lvl="0" fontAlgn="base">
              <a:spcAft>
                <a:spcPct val="0"/>
              </a:spcAft>
              <a:buFont typeface="Arial" panose="020B0604020202020204" pitchFamily="34" charset="0"/>
              <a:buChar char="•"/>
            </a:pPr>
            <a:r>
              <a:rPr lang="en-US" altLang="en-US" sz="2000" dirty="0">
                <a:solidFill>
                  <a:srgbClr val="000000"/>
                </a:solidFill>
                <a:latin typeface="Arial (Body)"/>
                <a:ea typeface="+mn-ea"/>
              </a:rPr>
              <a:t>Controls that can display Text also have a ForeColor property</a:t>
            </a:r>
          </a:p>
          <a:p>
            <a:pPr lvl="0" fontAlgn="base">
              <a:spcAft>
                <a:spcPct val="0"/>
              </a:spcAft>
              <a:buFont typeface="Arial" panose="020B0604020202020204" pitchFamily="34" charset="0"/>
              <a:buChar char="•"/>
            </a:pPr>
            <a:r>
              <a:rPr lang="en-US" altLang="en-US" sz="2000" dirty="0">
                <a:solidFill>
                  <a:srgbClr val="000000"/>
                </a:solidFill>
                <a:latin typeface="Arial (Body)"/>
                <a:ea typeface="+mn-ea"/>
              </a:rPr>
              <a:t>These color-related properties support a drop-down list of colors</a:t>
            </a:r>
          </a:p>
          <a:p>
            <a:pPr lvl="0" fontAlgn="base">
              <a:spcAft>
                <a:spcPct val="0"/>
              </a:spcAft>
              <a:buFont typeface="Arial" panose="020B0604020202020204" pitchFamily="34" charset="0"/>
              <a:buChar char="•"/>
            </a:pPr>
            <a:r>
              <a:rPr lang="en-US" altLang="en-US" sz="2000" dirty="0">
                <a:solidFill>
                  <a:srgbClr val="000000"/>
                </a:solidFill>
                <a:latin typeface="Arial (Body)"/>
                <a:ea typeface="+mn-ea"/>
              </a:rPr>
              <a:t>The list has tree tabs: </a:t>
            </a:r>
          </a:p>
          <a:p>
            <a:pPr marL="741600" lvl="1" indent="-284400" fontAlgn="base">
              <a:spcAft>
                <a:spcPct val="0"/>
              </a:spcAft>
              <a:buFont typeface="Arial" panose="020B0604020202020204" pitchFamily="34" charset="0"/>
              <a:buChar char="–"/>
            </a:pPr>
            <a:r>
              <a:rPr lang="en-US" altLang="en-US" sz="2000" dirty="0">
                <a:solidFill>
                  <a:srgbClr val="000000"/>
                </a:solidFill>
                <a:latin typeface="Arial (Body)"/>
              </a:rPr>
              <a:t>Custom: display a color palette</a:t>
            </a:r>
          </a:p>
          <a:p>
            <a:pPr marL="741600" lvl="1" indent="-284400" fontAlgn="base">
              <a:spcAft>
                <a:spcPct val="0"/>
              </a:spcAft>
              <a:buFont typeface="Arial" panose="020B0604020202020204" pitchFamily="34" charset="0"/>
              <a:buChar char="–"/>
            </a:pPr>
            <a:r>
              <a:rPr lang="en-US" altLang="en-US" sz="2000" dirty="0">
                <a:solidFill>
                  <a:srgbClr val="000000"/>
                </a:solidFill>
                <a:latin typeface="Arial (Body)"/>
              </a:rPr>
              <a:t>Web: list colors displayed with consistency in Web browsers</a:t>
            </a:r>
          </a:p>
          <a:p>
            <a:pPr marL="741600" lvl="1" indent="-284400" fontAlgn="base">
              <a:spcAft>
                <a:spcPct val="0"/>
              </a:spcAft>
              <a:buFont typeface="Arial" panose="020B0604020202020204" pitchFamily="34" charset="0"/>
              <a:buChar char="–"/>
            </a:pPr>
            <a:r>
              <a:rPr lang="en-US" altLang="en-US" sz="2000" dirty="0">
                <a:solidFill>
                  <a:srgbClr val="000000"/>
                </a:solidFill>
                <a:latin typeface="Arial (Body)"/>
              </a:rPr>
              <a:t>System: list colors defined in current Windows</a:t>
            </a:r>
          </a:p>
          <a:p>
            <a:pPr lvl="0" fontAlgn="base">
              <a:spcAft>
                <a:spcPct val="0"/>
              </a:spcAft>
              <a:buFont typeface="Arial" panose="020B0604020202020204" pitchFamily="34" charset="0"/>
              <a:buChar char="•"/>
            </a:pPr>
            <a:r>
              <a:rPr lang="en-US" altLang="en-US" sz="2000" dirty="0">
                <a:solidFill>
                  <a:srgbClr val="000000"/>
                </a:solidFill>
                <a:latin typeface="Arial (Body)"/>
                <a:ea typeface="+mn-ea"/>
              </a:rPr>
              <a:t>You can set colors in </a:t>
            </a:r>
            <a:r>
              <a:rPr lang="en-US" altLang="en-US" sz="2000" dirty="0" smtClean="0">
                <a:solidFill>
                  <a:srgbClr val="000000"/>
                </a:solidFill>
                <a:latin typeface="Arial (Body)"/>
                <a:ea typeface="+mn-ea"/>
              </a:rPr>
              <a:t>color</a:t>
            </a:r>
            <a:endParaRPr lang="en-US" altLang="en-US" sz="2000" dirty="0">
              <a:solidFill>
                <a:srgbClr val="000000"/>
              </a:solidFill>
              <a:latin typeface="Arial (Body)"/>
              <a:ea typeface="+mn-ea"/>
            </a:endParaRPr>
          </a:p>
          <a:p>
            <a:pPr marL="741600" lvl="1" indent="-284400" fontAlgn="base">
              <a:spcAft>
                <a:spcPct val="0"/>
              </a:spcAft>
              <a:buFont typeface="Arial" panose="020B0604020202020204" pitchFamily="34" charset="0"/>
              <a:buChar char="–"/>
            </a:pPr>
            <a:r>
              <a:rPr lang="en-US" altLang="en-US" sz="2000" dirty="0">
                <a:solidFill>
                  <a:srgbClr val="000000"/>
                </a:solidFill>
                <a:latin typeface="Arial (Body)"/>
              </a:rPr>
              <a:t>The .NET Framework provides numerous values that </a:t>
            </a:r>
            <a:r>
              <a:rPr lang="en-US" altLang="en-US" sz="2000" dirty="0" smtClean="0">
                <a:solidFill>
                  <a:srgbClr val="000000"/>
                </a:solidFill>
                <a:latin typeface="Arial (Body)"/>
              </a:rPr>
              <a:t>represent colors</a:t>
            </a:r>
            <a:endParaRPr lang="en-US" altLang="en-US" sz="2000" dirty="0">
              <a:solidFill>
                <a:srgbClr val="000000"/>
              </a:solidFill>
              <a:latin typeface="Arial (Body)"/>
              <a:ea typeface="+mn-ea"/>
            </a:endParaRPr>
          </a:p>
        </p:txBody>
      </p:sp>
      <p:pic>
        <p:nvPicPr>
          <p:cNvPr id="4" name="Picture 3" descr="The code has 2 lines, as follows. Line 1. Message lable period back color equals color period black semicolon. Line 2. Message lable period fore color equals color period yellow semicol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164" y="5908994"/>
            <a:ext cx="4178300" cy="419100"/>
          </a:xfrm>
          <a:prstGeom prst="rect">
            <a:avLst/>
          </a:prstGeom>
        </p:spPr>
      </p:pic>
      <p:pic>
        <p:nvPicPr>
          <p:cNvPr id="6" name="Picture 2" descr="A properties window has three tabs, custom, web, and system. The system tab is selected, with colors listed for every property, including active border, active caption, app workspace, button face, button shadow, and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958" y="4723946"/>
            <a:ext cx="1447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319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Background Images for Forms</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Content Placeholder 2"/>
          <p:cNvSpPr>
            <a:spLocks noGrp="1"/>
          </p:cNvSpPr>
          <p:nvPr>
            <p:ph idx="1"/>
          </p:nvPr>
        </p:nvSpPr>
        <p:spPr>
          <a:xfrm>
            <a:off x="457200" y="1600200"/>
            <a:ext cx="8229600" cy="3113130"/>
          </a:xfrm>
        </p:spPr>
        <p:txBody>
          <a:bodyPr wrap="square" lIns="91425" tIns="91425" rIns="91425" bIns="91425">
            <a:spAutoFit/>
          </a:bodyPr>
          <a:lstStyle/>
          <a:p>
            <a:pPr marL="255600" lvl="0" indent="-255600" fontAlgn="base">
              <a:spcAft>
                <a:spcPct val="0"/>
              </a:spcAft>
              <a:buClr>
                <a:schemeClr val="tx2"/>
              </a:buClr>
              <a:buFontTx/>
              <a:buChar char="•"/>
            </a:pPr>
            <a:r>
              <a:rPr lang="en-US" altLang="en-US" sz="2400" dirty="0">
                <a:solidFill>
                  <a:srgbClr val="000000"/>
                </a:solidFill>
                <a:latin typeface="Arial (Body)"/>
                <a:ea typeface="+mn-ea"/>
              </a:rPr>
              <a:t>A Form has a property named BackgroundImage that is similar to the Image property of a PictureBox.</a:t>
            </a:r>
          </a:p>
          <a:p>
            <a:pPr marL="741600" lvl="1" indent="-284400" fontAlgn="base">
              <a:spcAft>
                <a:spcPct val="0"/>
              </a:spcAft>
              <a:buClr>
                <a:schemeClr val="tx2"/>
              </a:buClr>
            </a:pPr>
            <a:r>
              <a:rPr lang="en-US" altLang="en-US" sz="2400" dirty="0">
                <a:solidFill>
                  <a:srgbClr val="000000"/>
                </a:solidFill>
                <a:latin typeface="Arial (Body)"/>
              </a:rPr>
              <a:t>Simply import an image to the </a:t>
            </a:r>
            <a:r>
              <a:rPr lang="en-US" altLang="en-US" sz="2400" b="1" dirty="0">
                <a:solidFill>
                  <a:srgbClr val="000000"/>
                </a:solidFill>
                <a:latin typeface="Arial (Body)"/>
              </a:rPr>
              <a:t>Select Resource </a:t>
            </a:r>
            <a:r>
              <a:rPr lang="en-US" altLang="en-US" sz="2400" dirty="0">
                <a:solidFill>
                  <a:srgbClr val="000000"/>
                </a:solidFill>
                <a:latin typeface="Arial (Body)"/>
              </a:rPr>
              <a:t>window</a:t>
            </a:r>
          </a:p>
          <a:p>
            <a:pPr marL="255600" lvl="0" indent="-255600" fontAlgn="base">
              <a:spcAft>
                <a:spcPct val="0"/>
              </a:spcAft>
              <a:buClr>
                <a:schemeClr val="tx2"/>
              </a:buClr>
              <a:buFontTx/>
              <a:buChar char="•"/>
            </a:pPr>
            <a:r>
              <a:rPr lang="en-US" altLang="en-US" sz="2400" dirty="0">
                <a:solidFill>
                  <a:srgbClr val="000000"/>
                </a:solidFill>
                <a:latin typeface="Arial (Body)"/>
                <a:ea typeface="+mn-ea"/>
              </a:rPr>
              <a:t>A Form also has a BackgroundImageLayout property that is similar to the SizeMode property of a PictureBox.</a:t>
            </a:r>
          </a:p>
          <a:p>
            <a:pPr marL="741600" lvl="1" indent="-284400" fontAlgn="base">
              <a:spcAft>
                <a:spcPct val="0"/>
              </a:spcAft>
              <a:buClr>
                <a:schemeClr val="tx2"/>
              </a:buClr>
            </a:pPr>
            <a:r>
              <a:rPr lang="en-US" altLang="en-US" sz="2400" dirty="0">
                <a:solidFill>
                  <a:srgbClr val="000000"/>
                </a:solidFill>
                <a:latin typeface="Arial (Body)"/>
              </a:rPr>
              <a:t>Choose from one of the following options</a:t>
            </a:r>
          </a:p>
        </p:txBody>
      </p:sp>
      <p:pic>
        <p:nvPicPr>
          <p:cNvPr id="14" name="Picture 13" descr="An image of a cat in 5 configurations. In the first configuration, none, the image is in the upper left corner of the form 1 dialog box. The second configuration, tile, duplicates the image four times to fill the dialog box. In the third configuration, the image is centered in the dialog box. The fourth configuration, stretch, has the image enlarged and stretched to fill the dialog box. In the fifth configuration, zoom, the image is enlarged but not stretched, so that the top and bottom sides of the image reach the top and bottom sides of the dialog box, while the left and right sides of the image don’t reach the sides of the dialog b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0" y="4824186"/>
            <a:ext cx="7048500" cy="1447800"/>
          </a:xfrm>
          <a:prstGeom prst="rect">
            <a:avLst/>
          </a:prstGeom>
        </p:spPr>
      </p:pic>
    </p:spTree>
    <p:extLst>
      <p:ext uri="{BB962C8B-B14F-4D97-AF65-F5344CB8AC3E}">
        <p14:creationId xmlns:p14="http://schemas.microsoft.com/office/powerpoint/2010/main" val="1554732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GroupBoxes v</a:t>
            </a:r>
            <a:r>
              <a:rPr lang="en-US" altLang="en-US" sz="100" dirty="0" smtClean="0">
                <a:solidFill>
                  <a:schemeClr val="bg1"/>
                </a:solidFill>
                <a:latin typeface="Times New Roman" panose="02020603050405020304" pitchFamily="18" charset="0"/>
                <a:ea typeface="+mj-ea"/>
                <a:cs typeface="Times New Roman" panose="02020603050405020304" pitchFamily="18" charset="0"/>
              </a:rPr>
              <a:t>ersu</a:t>
            </a:r>
            <a:r>
              <a:rPr lang="en-US" altLang="en-US" dirty="0" smtClean="0">
                <a:solidFill>
                  <a:schemeClr val="tx2"/>
                </a:solidFill>
                <a:latin typeface="Times New Roman" panose="02020603050405020304" pitchFamily="18" charset="0"/>
                <a:ea typeface="+mj-ea"/>
                <a:cs typeface="Times New Roman" panose="02020603050405020304" pitchFamily="18" charset="0"/>
              </a:rPr>
              <a:t>s Panels</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Content Placeholder 2"/>
          <p:cNvSpPr>
            <a:spLocks noGrp="1"/>
          </p:cNvSpPr>
          <p:nvPr>
            <p:ph idx="1"/>
          </p:nvPr>
        </p:nvSpPr>
        <p:spPr>
          <a:xfrm>
            <a:off x="457200" y="1600200"/>
            <a:ext cx="8229600" cy="3462456"/>
          </a:xfrm>
        </p:spPr>
        <p:txBody>
          <a:bodyPr wrap="square" lIns="91425" tIns="91425" rIns="91425" bIns="91425">
            <a:spAutoFit/>
          </a:bodyPr>
          <a:lstStyle/>
          <a:p>
            <a:pPr marL="255600" lvl="0" indent="-255600" fontAlgn="base">
              <a:spcAft>
                <a:spcPct val="0"/>
              </a:spcAft>
              <a:buFont typeface="Arial" panose="020B0604020202020204" pitchFamily="34" charset="0"/>
              <a:buChar char="•"/>
            </a:pPr>
            <a:r>
              <a:rPr lang="en-US" altLang="en-US" sz="2000" dirty="0">
                <a:solidFill>
                  <a:srgbClr val="000000"/>
                </a:solidFill>
                <a:latin typeface="Arial (Body)"/>
                <a:ea typeface="+mn-ea"/>
              </a:rPr>
              <a:t>A GroupBox control is a container with a thin border and an optional title that can hold other controls</a:t>
            </a:r>
          </a:p>
          <a:p>
            <a:pPr marL="255600" lvl="0" indent="-255600" fontAlgn="base">
              <a:spcAft>
                <a:spcPct val="0"/>
              </a:spcAft>
              <a:buFont typeface="Arial" panose="020B0604020202020204" pitchFamily="34" charset="0"/>
              <a:buChar char="•"/>
            </a:pPr>
            <a:r>
              <a:rPr lang="en-US" altLang="en-US" sz="2000" dirty="0">
                <a:solidFill>
                  <a:srgbClr val="000000"/>
                </a:solidFill>
                <a:latin typeface="Arial (Body)"/>
                <a:ea typeface="+mn-ea"/>
              </a:rPr>
              <a:t>A Panel control is also a container that can hold other controls</a:t>
            </a:r>
          </a:p>
          <a:p>
            <a:pPr marL="255600" lvl="0" indent="-255600" fontAlgn="base">
              <a:spcAft>
                <a:spcPct val="0"/>
              </a:spcAft>
              <a:buFont typeface="Arial" panose="020B0604020202020204" pitchFamily="34" charset="0"/>
              <a:buChar char="•"/>
            </a:pPr>
            <a:r>
              <a:rPr lang="en-US" altLang="en-US" sz="2000" dirty="0">
                <a:solidFill>
                  <a:srgbClr val="000000"/>
                </a:solidFill>
                <a:latin typeface="Arial (Body)"/>
                <a:ea typeface="+mn-ea"/>
              </a:rPr>
              <a:t>There are several primary differences between a Panel and GroupBox:</a:t>
            </a:r>
          </a:p>
          <a:p>
            <a:pPr marL="741600" lvl="1" indent="-284400" fontAlgn="base">
              <a:spcAft>
                <a:spcPct val="0"/>
              </a:spcAft>
              <a:buFont typeface="Arial" panose="020B0604020202020204" pitchFamily="34" charset="0"/>
              <a:buChar char="–"/>
            </a:pPr>
            <a:r>
              <a:rPr lang="en-US" altLang="en-US" sz="2000" dirty="0">
                <a:solidFill>
                  <a:srgbClr val="000000"/>
                </a:solidFill>
                <a:latin typeface="Arial (Body)"/>
              </a:rPr>
              <a:t>A panel cannot display a title and does not have a Text property, but a GroupBox supports these two properties.</a:t>
            </a:r>
          </a:p>
          <a:p>
            <a:pPr marL="741600" lvl="1" indent="-284400" fontAlgn="base">
              <a:spcAft>
                <a:spcPct val="0"/>
              </a:spcAft>
              <a:buFont typeface="Arial" panose="020B0604020202020204" pitchFamily="34" charset="0"/>
              <a:buChar char="–"/>
            </a:pPr>
            <a:r>
              <a:rPr lang="en-US" altLang="en-US" sz="2000" dirty="0">
                <a:solidFill>
                  <a:srgbClr val="000000"/>
                </a:solidFill>
                <a:latin typeface="Arial (Body)"/>
              </a:rPr>
              <a:t>A </a:t>
            </a:r>
            <a:r>
              <a:rPr lang="en-US" altLang="en-US" sz="2000" dirty="0" smtClean="0">
                <a:solidFill>
                  <a:srgbClr val="000000"/>
                </a:solidFill>
                <a:latin typeface="Arial (Body)"/>
              </a:rPr>
              <a:t>panel’s </a:t>
            </a:r>
            <a:r>
              <a:rPr lang="en-US" altLang="en-US" sz="2000" dirty="0">
                <a:solidFill>
                  <a:srgbClr val="000000"/>
                </a:solidFill>
                <a:latin typeface="Arial (Body)"/>
              </a:rPr>
              <a:t>border can be specified by its BorderStyle property, while the GroupBox cannot be</a:t>
            </a:r>
          </a:p>
        </p:txBody>
      </p:sp>
      <p:pic>
        <p:nvPicPr>
          <p:cNvPr id="6" name="Picture 1" descr="In the designer pane of the Microsoft Visual Studio, a group box example dialog box has three text fields grouped into one section. The section is titled, personal data. The fields are labeled as follows. Last name, first name, telephone. The actual dialog box not in Microsoft Visual Studio recreates these element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8339" y="5155984"/>
            <a:ext cx="3498967" cy="124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n the designer pane of the Microsoft Visual Studio, a panel example dialog box has three text fields grouped into a panel. The fields are labeled as follows. Last name, first name, telephone. The actual dialog box not in Microsoft Visual Studio recreates these element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6176" y="5155456"/>
            <a:ext cx="3291330" cy="124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547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0" fontAlgn="base" hangingPunct="0">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3.12 Using the Debugger to Locate Logic Errors</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type="body" idx="1"/>
          </p:nvPr>
        </p:nvSpPr>
        <p:spPr>
          <a:xfrm>
            <a:off x="457200" y="1600200"/>
            <a:ext cx="8229600" cy="4601229"/>
          </a:xfrm>
        </p:spPr>
        <p:txBody>
          <a:bodyPr wrap="square" lIns="91425" tIns="91425" rIns="91425" bIns="91425">
            <a:spAutoFit/>
          </a:bodyPr>
          <a:lstStyle/>
          <a:p>
            <a:pPr lvl="0" eaLnBrk="0" fontAlgn="base" hangingPunct="0">
              <a:spcAft>
                <a:spcPct val="0"/>
              </a:spcAft>
              <a:buFont typeface="Arial" panose="020B0604020202020204" pitchFamily="34" charset="0"/>
              <a:buChar char="•"/>
            </a:pPr>
            <a:r>
              <a:rPr lang="en-US" altLang="en-US" sz="2200" dirty="0">
                <a:solidFill>
                  <a:srgbClr val="000000"/>
                </a:solidFill>
                <a:latin typeface="Arial (Body)"/>
                <a:ea typeface="+mn-ea"/>
              </a:rPr>
              <a:t>A </a:t>
            </a:r>
            <a:r>
              <a:rPr lang="en-US" altLang="en-US" sz="2200" b="1" dirty="0">
                <a:solidFill>
                  <a:srgbClr val="000000"/>
                </a:solidFill>
                <a:latin typeface="Arial (Body)"/>
                <a:ea typeface="+mn-ea"/>
              </a:rPr>
              <a:t>logic error</a:t>
            </a:r>
            <a:r>
              <a:rPr lang="en-US" altLang="en-US" sz="2200" dirty="0">
                <a:solidFill>
                  <a:srgbClr val="000000"/>
                </a:solidFill>
                <a:latin typeface="Arial (Body)"/>
                <a:ea typeface="+mn-ea"/>
              </a:rPr>
              <a:t> is a mistake that does not prevent an application from running, but causes the application to produce incorrect results.</a:t>
            </a:r>
          </a:p>
          <a:p>
            <a:pPr marL="741600" lvl="1" indent="-284400" eaLnBrk="0" fontAlgn="base" hangingPunct="0">
              <a:spcAft>
                <a:spcPct val="0"/>
              </a:spcAft>
              <a:buFont typeface="Arial" panose="020B0604020202020204" pitchFamily="34" charset="0"/>
              <a:buChar char="–"/>
            </a:pPr>
            <a:r>
              <a:rPr lang="en-US" altLang="en-US" sz="2200" dirty="0">
                <a:solidFill>
                  <a:srgbClr val="000000"/>
                </a:solidFill>
                <a:latin typeface="Arial (Body)"/>
              </a:rPr>
              <a:t>Mathematical errors</a:t>
            </a:r>
          </a:p>
          <a:p>
            <a:pPr marL="741600" lvl="1" indent="-284400" eaLnBrk="0" fontAlgn="base" hangingPunct="0">
              <a:spcAft>
                <a:spcPct val="0"/>
              </a:spcAft>
              <a:buFont typeface="Arial" panose="020B0604020202020204" pitchFamily="34" charset="0"/>
              <a:buChar char="–"/>
            </a:pPr>
            <a:r>
              <a:rPr lang="en-US" altLang="en-US" sz="2200" dirty="0">
                <a:solidFill>
                  <a:srgbClr val="000000"/>
                </a:solidFill>
                <a:latin typeface="Arial (Body)"/>
              </a:rPr>
              <a:t>Assigning a value to the wrong variable</a:t>
            </a:r>
          </a:p>
          <a:p>
            <a:pPr marL="741600" lvl="1" indent="-284400" eaLnBrk="0" fontAlgn="base" hangingPunct="0">
              <a:spcAft>
                <a:spcPct val="0"/>
              </a:spcAft>
              <a:buFont typeface="Arial" panose="020B0604020202020204" pitchFamily="34" charset="0"/>
              <a:buChar char="–"/>
            </a:pPr>
            <a:r>
              <a:rPr lang="en-US" altLang="en-US" sz="2200" dirty="0">
                <a:solidFill>
                  <a:srgbClr val="000000"/>
                </a:solidFill>
                <a:latin typeface="Arial (Body)"/>
              </a:rPr>
              <a:t>Assigning the wrong value to a variable</a:t>
            </a:r>
          </a:p>
          <a:p>
            <a:pPr marL="741600" lvl="1" indent="-284400" eaLnBrk="0" fontAlgn="base" hangingPunct="0">
              <a:spcAft>
                <a:spcPct val="0"/>
              </a:spcAft>
              <a:buFont typeface="Arial" panose="020B0604020202020204" pitchFamily="34" charset="0"/>
              <a:buChar char="–"/>
            </a:pPr>
            <a:r>
              <a:rPr lang="en-US" altLang="en-US" sz="2200" dirty="0">
                <a:solidFill>
                  <a:srgbClr val="000000"/>
                </a:solidFill>
                <a:latin typeface="Arial (Body)"/>
              </a:rPr>
              <a:t>etc.</a:t>
            </a:r>
          </a:p>
          <a:p>
            <a:pPr lvl="0" eaLnBrk="0" fontAlgn="base" hangingPunct="0">
              <a:spcAft>
                <a:spcPct val="0"/>
              </a:spcAft>
              <a:buFont typeface="Arial" panose="020B0604020202020204" pitchFamily="34" charset="0"/>
              <a:buChar char="•"/>
            </a:pPr>
            <a:r>
              <a:rPr lang="en-US" altLang="en-US" sz="2200" dirty="0">
                <a:solidFill>
                  <a:srgbClr val="000000"/>
                </a:solidFill>
                <a:latin typeface="Arial (Body)"/>
                <a:ea typeface="+mn-ea"/>
              </a:rPr>
              <a:t>Finding and fixing a logic error usually requires a bit of detective work.</a:t>
            </a:r>
          </a:p>
          <a:p>
            <a:pPr lvl="0" eaLnBrk="0" fontAlgn="base" hangingPunct="0">
              <a:spcAft>
                <a:spcPct val="0"/>
              </a:spcAft>
              <a:buFont typeface="Arial" panose="020B0604020202020204" pitchFamily="34" charset="0"/>
              <a:buChar char="•"/>
            </a:pPr>
            <a:r>
              <a:rPr lang="en-US" altLang="en-US" sz="2200" dirty="0">
                <a:solidFill>
                  <a:srgbClr val="000000"/>
                </a:solidFill>
                <a:latin typeface="Arial (Body)"/>
                <a:ea typeface="+mn-ea"/>
              </a:rPr>
              <a:t>Visual Studio provides debugging tools that make locating logic errors easier.</a:t>
            </a:r>
          </a:p>
        </p:txBody>
      </p:sp>
    </p:spTree>
    <p:extLst>
      <p:ext uri="{BB962C8B-B14F-4D97-AF65-F5344CB8AC3E}">
        <p14:creationId xmlns:p14="http://schemas.microsoft.com/office/powerpoint/2010/main" val="3701418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0" fontAlgn="base" hangingPunct="0">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Breakpoints </a:t>
            </a:r>
            <a:r>
              <a:rPr lang="en-US" altLang="en-US" sz="2000" b="0" dirty="0" smtClean="0">
                <a:solidFill>
                  <a:schemeClr val="tx2"/>
                </a:solidFill>
                <a:latin typeface="Times New Roman" panose="02020603050405020304" pitchFamily="18" charset="0"/>
                <a:ea typeface="+mj-ea"/>
                <a:cs typeface="Times New Roman" panose="02020603050405020304" pitchFamily="18" charset="0"/>
              </a:rPr>
              <a:t>(1 of 2)</a:t>
            </a:r>
            <a:endParaRPr lang="en-US" altLang="en-US" sz="2000" b="0"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spAutoFit/>
          </a:bodyPr>
          <a:lstStyle/>
          <a:p>
            <a:pPr lvl="0" eaLnBrk="0" fontAlgn="base" hangingPunct="0">
              <a:spcAft>
                <a:spcPct val="0"/>
              </a:spcAft>
              <a:buFont typeface="Arial" panose="020B0604020202020204" pitchFamily="34" charset="0"/>
              <a:buChar char="•"/>
            </a:pPr>
            <a:r>
              <a:rPr lang="en-US" altLang="en-US" sz="2400" dirty="0">
                <a:solidFill>
                  <a:srgbClr val="000000"/>
                </a:solidFill>
                <a:latin typeface="Arial (Body)"/>
                <a:ea typeface="+mn-ea"/>
              </a:rPr>
              <a:t>A </a:t>
            </a:r>
            <a:r>
              <a:rPr lang="en-US" altLang="en-US" sz="2400" b="1" dirty="0">
                <a:solidFill>
                  <a:srgbClr val="000000"/>
                </a:solidFill>
                <a:latin typeface="Arial (Body)"/>
                <a:ea typeface="+mn-ea"/>
              </a:rPr>
              <a:t>breakpoint</a:t>
            </a:r>
            <a:r>
              <a:rPr lang="en-US" altLang="en-US" sz="2400" dirty="0">
                <a:solidFill>
                  <a:srgbClr val="000000"/>
                </a:solidFill>
                <a:latin typeface="Arial (Body)"/>
                <a:ea typeface="+mn-ea"/>
              </a:rPr>
              <a:t> is a line you select in your source code. </a:t>
            </a:r>
          </a:p>
          <a:p>
            <a:pPr lvl="0" eaLnBrk="0" fontAlgn="base" hangingPunct="0">
              <a:spcAft>
                <a:spcPct val="0"/>
              </a:spcAft>
              <a:buFont typeface="Arial" panose="020B0604020202020204" pitchFamily="34" charset="0"/>
              <a:buChar char="•"/>
            </a:pPr>
            <a:r>
              <a:rPr lang="en-US" altLang="en-US" sz="2400" dirty="0">
                <a:solidFill>
                  <a:srgbClr val="000000"/>
                </a:solidFill>
                <a:latin typeface="Arial (Body)"/>
                <a:ea typeface="+mn-ea"/>
              </a:rPr>
              <a:t>When the application is running and it reaches a breakpoint, the application pauses and enters </a:t>
            </a:r>
            <a:r>
              <a:rPr lang="en-US" altLang="en-US" sz="2400" b="1" dirty="0">
                <a:solidFill>
                  <a:srgbClr val="000000"/>
                </a:solidFill>
                <a:latin typeface="Arial (Body)"/>
                <a:ea typeface="+mn-ea"/>
              </a:rPr>
              <a:t>break</a:t>
            </a:r>
            <a:r>
              <a:rPr lang="en-US" altLang="en-US" sz="2400" dirty="0">
                <a:solidFill>
                  <a:srgbClr val="000000"/>
                </a:solidFill>
                <a:latin typeface="Arial (Body)"/>
                <a:ea typeface="+mn-ea"/>
              </a:rPr>
              <a:t> </a:t>
            </a:r>
            <a:r>
              <a:rPr lang="en-US" altLang="en-US" sz="2400" b="1" dirty="0">
                <a:solidFill>
                  <a:srgbClr val="000000"/>
                </a:solidFill>
                <a:latin typeface="Arial (Body)"/>
                <a:ea typeface="+mn-ea"/>
              </a:rPr>
              <a:t>mode</a:t>
            </a:r>
            <a:r>
              <a:rPr lang="en-US" altLang="en-US" sz="2400" dirty="0">
                <a:solidFill>
                  <a:srgbClr val="000000"/>
                </a:solidFill>
                <a:latin typeface="Arial (Body)"/>
                <a:ea typeface="+mn-ea"/>
              </a:rPr>
              <a:t>. </a:t>
            </a:r>
          </a:p>
          <a:p>
            <a:pPr lvl="0" eaLnBrk="0" fontAlgn="base" hangingPunct="0">
              <a:spcAft>
                <a:spcPct val="0"/>
              </a:spcAft>
              <a:buFont typeface="Arial" panose="020B0604020202020204" pitchFamily="34" charset="0"/>
              <a:buChar char="•"/>
            </a:pPr>
            <a:r>
              <a:rPr lang="en-US" altLang="en-US" sz="2400" dirty="0">
                <a:solidFill>
                  <a:srgbClr val="000000"/>
                </a:solidFill>
                <a:latin typeface="Arial (Body)"/>
                <a:ea typeface="+mn-ea"/>
              </a:rPr>
              <a:t>While the application is paused, you may examine variable contents and the values stored in certain control properties. </a:t>
            </a:r>
          </a:p>
        </p:txBody>
      </p:sp>
    </p:spTree>
    <p:extLst>
      <p:ext uri="{BB962C8B-B14F-4D97-AF65-F5344CB8AC3E}">
        <p14:creationId xmlns:p14="http://schemas.microsoft.com/office/powerpoint/2010/main" val="2245055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a:lstStyle/>
          <a:p>
            <a:pPr lvl="0" eaLnBrk="0" fontAlgn="base" hangingPunct="0">
              <a:spcBef>
                <a:spcPct val="0"/>
              </a:spcBef>
              <a:spcAft>
                <a:spcPct val="0"/>
              </a:spcAft>
              <a:buClrTx/>
            </a:pPr>
            <a:r>
              <a:rPr lang="en-US" altLang="en-US" dirty="0">
                <a:solidFill>
                  <a:schemeClr val="tx2"/>
                </a:solidFill>
                <a:latin typeface="Times New Roman" panose="02020603050405020304" pitchFamily="18" charset="0"/>
                <a:cs typeface="Times New Roman" panose="02020603050405020304" pitchFamily="18" charset="0"/>
              </a:rPr>
              <a:t>Breakpoints </a:t>
            </a:r>
            <a:r>
              <a:rPr lang="en-US" altLang="en-US" sz="2000" b="0" dirty="0" smtClean="0">
                <a:solidFill>
                  <a:schemeClr val="tx2"/>
                </a:solidFill>
                <a:latin typeface="Times New Roman" panose="02020603050405020304" pitchFamily="18" charset="0"/>
                <a:cs typeface="Times New Roman" panose="02020603050405020304" pitchFamily="18" charset="0"/>
              </a:rPr>
              <a:t>(2 </a:t>
            </a:r>
            <a:r>
              <a:rPr lang="en-US" altLang="en-US" sz="2000" b="0" dirty="0">
                <a:solidFill>
                  <a:schemeClr val="tx2"/>
                </a:solidFill>
                <a:latin typeface="Times New Roman" panose="02020603050405020304" pitchFamily="18" charset="0"/>
                <a:cs typeface="Times New Roman" panose="02020603050405020304" pitchFamily="18" charset="0"/>
              </a:rPr>
              <a:t>of 2</a:t>
            </a:r>
            <a:r>
              <a:rPr lang="en-US" altLang="en-US" sz="2000" b="0" dirty="0" smtClean="0">
                <a:solidFill>
                  <a:schemeClr val="tx2"/>
                </a:solidFill>
                <a:latin typeface="Times New Roman" panose="02020603050405020304" pitchFamily="18" charset="0"/>
                <a:cs typeface="Times New Roman" panose="02020603050405020304" pitchFamily="18" charset="0"/>
              </a:rPr>
              <a:t>)</a:t>
            </a:r>
            <a:endParaRPr lang="en-US" altLang="en-US" sz="2000" b="0" dirty="0">
              <a:solidFill>
                <a:srgbClr val="333399"/>
              </a:solidFill>
              <a:latin typeface="Arial"/>
              <a:ea typeface="+mj-ea"/>
              <a:cs typeface="Arial"/>
            </a:endParaRPr>
          </a:p>
        </p:txBody>
      </p:sp>
      <p:pic>
        <p:nvPicPr>
          <p:cNvPr id="5" name="Picture 5" descr="Several lines of source code are in the designer pane of the Microsoft Visual Studio window. There is a red dot on the left side of the form, indicating a breakpoint. The line of code next to the red dot is highlighted. An arrow points to the breakpoint and text reads, click the mouse pointer her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3287" y="1747838"/>
            <a:ext cx="73374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892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0" fontAlgn="base" hangingPunct="0">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Break Mode</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Content Placeholder 2"/>
          <p:cNvSpPr>
            <a:spLocks noGrp="1"/>
          </p:cNvSpPr>
          <p:nvPr>
            <p:ph type="body" idx="1"/>
          </p:nvPr>
        </p:nvSpPr>
        <p:spPr>
          <a:xfrm>
            <a:off x="457200" y="1600200"/>
            <a:ext cx="8229600" cy="1292631"/>
          </a:xfrm>
        </p:spPr>
        <p:txBody>
          <a:bodyPr wrap="square" lIns="91425" tIns="91425" rIns="91425" bIns="91425">
            <a:spAutoFit/>
          </a:bodyPr>
          <a:lstStyle/>
          <a:p>
            <a:pPr lvl="0" eaLnBrk="0" fontAlgn="base" hangingPunct="0">
              <a:spcAft>
                <a:spcPct val="0"/>
              </a:spcAft>
              <a:buFont typeface="Arial" panose="020B0604020202020204" pitchFamily="34" charset="0"/>
              <a:buChar char="•"/>
            </a:pPr>
            <a:r>
              <a:rPr lang="en-US" altLang="en-US" sz="2400" dirty="0">
                <a:solidFill>
                  <a:srgbClr val="000000"/>
                </a:solidFill>
                <a:latin typeface="Arial (Body)"/>
                <a:ea typeface="+mn-ea"/>
              </a:rPr>
              <a:t>In Break mode, to examine the contents of a variable or control property, hover the cursor over the variable or the property's name in the Code</a:t>
            </a:r>
            <a:r>
              <a:rPr lang="en-US" altLang="en-US" sz="2400" i="1" dirty="0">
                <a:solidFill>
                  <a:srgbClr val="000000"/>
                </a:solidFill>
                <a:latin typeface="Arial (Body)"/>
                <a:ea typeface="+mn-ea"/>
              </a:rPr>
              <a:t> </a:t>
            </a:r>
            <a:r>
              <a:rPr lang="en-US" altLang="en-US" sz="2400" dirty="0">
                <a:solidFill>
                  <a:srgbClr val="000000"/>
                </a:solidFill>
                <a:latin typeface="Arial (Body)"/>
                <a:ea typeface="+mn-ea"/>
              </a:rPr>
              <a:t>editor. </a:t>
            </a:r>
          </a:p>
        </p:txBody>
      </p:sp>
      <p:pic>
        <p:nvPicPr>
          <p:cNvPr id="6" name="Picture 1" descr="There is a breakpoint next to a line of the source code. The mouse cursor hovers over the line of code. A pop up box has the contents of the control property that is highligh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340" y="3581400"/>
            <a:ext cx="7423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580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a:lstStyle/>
          <a:p>
            <a:pPr lvl="0" eaLnBrk="0" fontAlgn="base" hangingPunct="0">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Autos, Locals, and Watch Windows</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type="body" idx="1"/>
          </p:nvPr>
        </p:nvSpPr>
        <p:spPr>
          <a:xfrm>
            <a:off x="457200" y="1600200"/>
            <a:ext cx="8229600" cy="4762812"/>
          </a:xfrm>
        </p:spPr>
        <p:txBody>
          <a:bodyPr wrap="square" lIns="91425" tIns="91425" rIns="91425" bIns="91425">
            <a:spAutoFit/>
          </a:bodyPr>
          <a:lstStyle/>
          <a:p>
            <a:pPr lvl="0" eaLnBrk="0" fontAlgn="base" hangingPunct="0">
              <a:spcAft>
                <a:spcPct val="0"/>
              </a:spcAft>
              <a:buFont typeface="Arial" panose="020B0604020202020204" pitchFamily="34" charset="0"/>
              <a:buChar char="•"/>
            </a:pPr>
            <a:r>
              <a:rPr lang="en-US" altLang="en-US" sz="2000" dirty="0">
                <a:solidFill>
                  <a:srgbClr val="000000"/>
                </a:solidFill>
                <a:latin typeface="Arial (Body)"/>
                <a:ea typeface="+mn-ea"/>
              </a:rPr>
              <a:t>The </a:t>
            </a:r>
            <a:r>
              <a:rPr lang="en-US" altLang="en-US" sz="2000" b="1" dirty="0">
                <a:solidFill>
                  <a:srgbClr val="000000"/>
                </a:solidFill>
                <a:latin typeface="Arial (Body)"/>
                <a:ea typeface="+mn-ea"/>
              </a:rPr>
              <a:t>Autos window</a:t>
            </a:r>
            <a:r>
              <a:rPr lang="en-US" altLang="en-US" sz="2000" dirty="0">
                <a:solidFill>
                  <a:srgbClr val="000000"/>
                </a:solidFill>
                <a:latin typeface="Arial (Body)"/>
                <a:ea typeface="+mn-ea"/>
              </a:rPr>
              <a:t> displays a list of the variables appearing in the current statement, the three statements before, and the three statements after the current statement. The current value and the data type of each variable are also displayed.</a:t>
            </a:r>
          </a:p>
          <a:p>
            <a:pPr lvl="0" eaLnBrk="0" fontAlgn="base" hangingPunct="0">
              <a:spcAft>
                <a:spcPct val="0"/>
              </a:spcAft>
              <a:buFont typeface="Arial" panose="020B0604020202020204" pitchFamily="34" charset="0"/>
              <a:buChar char="•"/>
            </a:pPr>
            <a:r>
              <a:rPr lang="en-US" altLang="en-US" sz="2000" dirty="0">
                <a:solidFill>
                  <a:srgbClr val="000000"/>
                </a:solidFill>
                <a:latin typeface="Arial (Body)"/>
                <a:ea typeface="+mn-ea"/>
              </a:rPr>
              <a:t>The </a:t>
            </a:r>
            <a:r>
              <a:rPr lang="en-US" altLang="en-US" sz="2000" b="1" dirty="0">
                <a:solidFill>
                  <a:srgbClr val="000000"/>
                </a:solidFill>
                <a:latin typeface="Arial (Body)"/>
                <a:ea typeface="+mn-ea"/>
              </a:rPr>
              <a:t>Locals window</a:t>
            </a:r>
            <a:r>
              <a:rPr lang="en-US" altLang="en-US" sz="2000" dirty="0">
                <a:solidFill>
                  <a:srgbClr val="000000"/>
                </a:solidFill>
                <a:latin typeface="Arial (Body)"/>
                <a:ea typeface="+mn-ea"/>
              </a:rPr>
              <a:t> displays a list of all the variables in the current procedure. The current value and the data type of each variable are also displayed.</a:t>
            </a:r>
          </a:p>
          <a:p>
            <a:pPr lvl="0" eaLnBrk="0" fontAlgn="base" hangingPunct="0">
              <a:spcAft>
                <a:spcPct val="0"/>
              </a:spcAft>
              <a:buFont typeface="Arial" panose="020B0604020202020204" pitchFamily="34" charset="0"/>
              <a:buChar char="•"/>
            </a:pPr>
            <a:r>
              <a:rPr lang="en-US" altLang="en-US" sz="2000" dirty="0">
                <a:solidFill>
                  <a:srgbClr val="000000"/>
                </a:solidFill>
                <a:latin typeface="Arial (Body)"/>
                <a:ea typeface="+mn-ea"/>
              </a:rPr>
              <a:t>The </a:t>
            </a:r>
            <a:r>
              <a:rPr lang="en-US" altLang="en-US" sz="2000" b="1" dirty="0">
                <a:solidFill>
                  <a:srgbClr val="000000"/>
                </a:solidFill>
                <a:latin typeface="Arial (Body)"/>
                <a:ea typeface="+mn-ea"/>
              </a:rPr>
              <a:t>Watch window</a:t>
            </a:r>
            <a:r>
              <a:rPr lang="en-US" altLang="en-US" sz="2000" dirty="0">
                <a:solidFill>
                  <a:srgbClr val="000000"/>
                </a:solidFill>
                <a:latin typeface="Arial (Body)"/>
                <a:ea typeface="+mn-ea"/>
              </a:rPr>
              <a:t> allows you to add the names of variables you want to watch. This window displays only the variables you have added. Visual Studio lets you open multiple </a:t>
            </a:r>
            <a:r>
              <a:rPr lang="en-US" altLang="en-US" sz="2000" b="1" dirty="0">
                <a:solidFill>
                  <a:srgbClr val="000000"/>
                </a:solidFill>
                <a:latin typeface="Arial (Body)"/>
                <a:ea typeface="+mn-ea"/>
              </a:rPr>
              <a:t>Watch </a:t>
            </a:r>
            <a:r>
              <a:rPr lang="en-US" altLang="en-US" sz="2000" dirty="0">
                <a:solidFill>
                  <a:srgbClr val="000000"/>
                </a:solidFill>
                <a:latin typeface="Arial (Body)"/>
                <a:ea typeface="+mn-ea"/>
              </a:rPr>
              <a:t>windows.</a:t>
            </a:r>
          </a:p>
          <a:p>
            <a:pPr lvl="0" eaLnBrk="0" fontAlgn="base" hangingPunct="0">
              <a:spcAft>
                <a:spcPct val="0"/>
              </a:spcAft>
              <a:buFont typeface="Arial" panose="020B0604020202020204" pitchFamily="34" charset="0"/>
              <a:buChar char="•"/>
            </a:pPr>
            <a:r>
              <a:rPr lang="en-US" altLang="en-US" sz="2000" dirty="0">
                <a:solidFill>
                  <a:srgbClr val="000000"/>
                </a:solidFill>
                <a:latin typeface="Arial (Body)"/>
                <a:ea typeface="+mn-ea"/>
              </a:rPr>
              <a:t>You can open any of these windows by clicking </a:t>
            </a:r>
            <a:r>
              <a:rPr lang="en-US" altLang="en-US" sz="2000" b="1" dirty="0">
                <a:solidFill>
                  <a:srgbClr val="000000"/>
                </a:solidFill>
                <a:latin typeface="Arial (Body)"/>
                <a:ea typeface="+mn-ea"/>
              </a:rPr>
              <a:t>Debug </a:t>
            </a:r>
            <a:r>
              <a:rPr lang="en-US" altLang="en-US" sz="2000" dirty="0">
                <a:solidFill>
                  <a:srgbClr val="000000"/>
                </a:solidFill>
                <a:latin typeface="Arial (Body)"/>
                <a:ea typeface="+mn-ea"/>
              </a:rPr>
              <a:t>on the menu bar, then selecting </a:t>
            </a:r>
            <a:r>
              <a:rPr lang="en-US" altLang="en-US" sz="2000" b="1" dirty="0">
                <a:solidFill>
                  <a:srgbClr val="000000"/>
                </a:solidFill>
                <a:latin typeface="Arial (Body)"/>
                <a:ea typeface="+mn-ea"/>
              </a:rPr>
              <a:t>Windows, </a:t>
            </a:r>
            <a:r>
              <a:rPr lang="en-US" altLang="en-US" sz="2000" dirty="0">
                <a:solidFill>
                  <a:srgbClr val="000000"/>
                </a:solidFill>
                <a:latin typeface="Arial (Body)"/>
                <a:ea typeface="+mn-ea"/>
              </a:rPr>
              <a:t>and then selecting the window that you want to open. </a:t>
            </a:r>
          </a:p>
        </p:txBody>
      </p:sp>
    </p:spTree>
    <p:extLst>
      <p:ext uri="{BB962C8B-B14F-4D97-AF65-F5344CB8AC3E}">
        <p14:creationId xmlns:p14="http://schemas.microsoft.com/office/powerpoint/2010/main" val="916577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3.1 Reading Input with TextBox Control</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Content Placeholder 2"/>
          <p:cNvSpPr>
            <a:spLocks noGrp="1"/>
          </p:cNvSpPr>
          <p:nvPr>
            <p:ph type="body" idx="1"/>
          </p:nvPr>
        </p:nvSpPr>
        <p:spPr>
          <a:xfrm>
            <a:off x="457200" y="1600200"/>
            <a:ext cx="5329451" cy="3524011"/>
          </a:xfrm>
        </p:spPr>
        <p:txBody>
          <a:bodyPr wrap="square" lIns="91425" tIns="91425" rIns="91425" bIns="91425">
            <a:spAutoFit/>
          </a:bodyPr>
          <a:lstStyle/>
          <a:p>
            <a:pPr lvl="0" fontAlgn="base">
              <a:spcAft>
                <a:spcPct val="0"/>
              </a:spcAft>
              <a:buFont typeface="Arial" panose="020B0604020202020204" pitchFamily="34" charset="0"/>
              <a:buChar char="•"/>
            </a:pPr>
            <a:r>
              <a:rPr lang="en-US" altLang="en-US" sz="2400" dirty="0">
                <a:solidFill>
                  <a:srgbClr val="000000"/>
                </a:solidFill>
                <a:latin typeface="Arial (Body)"/>
                <a:ea typeface="+mn-ea"/>
              </a:rPr>
              <a:t>TextBox control</a:t>
            </a:r>
          </a:p>
          <a:p>
            <a:pPr marL="741600" lvl="1" indent="-284400" fontAlgn="base">
              <a:spcAft>
                <a:spcPct val="0"/>
              </a:spcAft>
              <a:buFont typeface="Arial" panose="020B0604020202020204" pitchFamily="34" charset="0"/>
              <a:buChar char="–"/>
            </a:pPr>
            <a:r>
              <a:rPr lang="en-US" altLang="en-US" sz="2400" dirty="0">
                <a:solidFill>
                  <a:srgbClr val="000000"/>
                </a:solidFill>
                <a:latin typeface="Arial (Body)"/>
              </a:rPr>
              <a:t>a rectangular area </a:t>
            </a:r>
          </a:p>
          <a:p>
            <a:pPr marL="741600" lvl="1" indent="-284400" fontAlgn="base">
              <a:spcAft>
                <a:spcPct val="0"/>
              </a:spcAft>
              <a:buFont typeface="Arial" panose="020B0604020202020204" pitchFamily="34" charset="0"/>
              <a:buChar char="–"/>
            </a:pPr>
            <a:r>
              <a:rPr lang="en-US" altLang="en-US" sz="2400" dirty="0">
                <a:solidFill>
                  <a:srgbClr val="000000"/>
                </a:solidFill>
                <a:latin typeface="Arial (Body)"/>
              </a:rPr>
              <a:t>can accept keyboard input from the user</a:t>
            </a:r>
          </a:p>
          <a:p>
            <a:pPr marL="741600" lvl="1" indent="-284400" fontAlgn="base">
              <a:spcAft>
                <a:spcPct val="0"/>
              </a:spcAft>
              <a:buFont typeface="Arial" panose="020B0604020202020204" pitchFamily="34" charset="0"/>
              <a:buChar char="–"/>
            </a:pPr>
            <a:r>
              <a:rPr lang="en-US" altLang="en-US" sz="2400" dirty="0">
                <a:solidFill>
                  <a:srgbClr val="000000"/>
                </a:solidFill>
                <a:latin typeface="Arial (Body)"/>
              </a:rPr>
              <a:t>locates in the Common Control group of the Toolbox</a:t>
            </a:r>
          </a:p>
          <a:p>
            <a:pPr marL="741600" lvl="1" indent="-284400" fontAlgn="base">
              <a:spcAft>
                <a:spcPct val="0"/>
              </a:spcAft>
              <a:buFont typeface="Arial" panose="020B0604020202020204" pitchFamily="34" charset="0"/>
              <a:buChar char="–"/>
            </a:pPr>
            <a:r>
              <a:rPr lang="en-US" altLang="en-US" sz="2400" dirty="0">
                <a:solidFill>
                  <a:srgbClr val="000000"/>
                </a:solidFill>
                <a:latin typeface="Arial (Body)"/>
              </a:rPr>
              <a:t>double click to add it to the form</a:t>
            </a:r>
          </a:p>
          <a:p>
            <a:pPr marL="741600" lvl="1" indent="-284400" fontAlgn="base">
              <a:spcAft>
                <a:spcPct val="0"/>
              </a:spcAft>
              <a:buFont typeface="Arial" panose="020B0604020202020204" pitchFamily="34" charset="0"/>
              <a:buChar char="–"/>
            </a:pPr>
            <a:r>
              <a:rPr lang="en-US" altLang="en-US" sz="2400" dirty="0">
                <a:solidFill>
                  <a:srgbClr val="000000"/>
                </a:solidFill>
                <a:latin typeface="Arial (Body)"/>
              </a:rPr>
              <a:t>default name is </a:t>
            </a:r>
            <a:r>
              <a:rPr lang="en-US" altLang="en-US" sz="2400" dirty="0" err="1" smtClean="0">
                <a:solidFill>
                  <a:srgbClr val="000000"/>
                </a:solidFill>
                <a:latin typeface="Arial (Body)"/>
              </a:rPr>
              <a:t>textBox</a:t>
            </a:r>
            <a:r>
              <a:rPr lang="en-US" altLang="en-US" sz="2400" b="1" dirty="0" err="1" smtClean="0">
                <a:solidFill>
                  <a:srgbClr val="000000"/>
                </a:solidFill>
                <a:latin typeface="Arial (Body)"/>
              </a:rPr>
              <a:t>n</a:t>
            </a:r>
            <a:endParaRPr lang="en-US" altLang="en-US" sz="2400" b="1" dirty="0">
              <a:solidFill>
                <a:srgbClr val="000000"/>
              </a:solidFill>
              <a:latin typeface="Arial (Body)"/>
            </a:endParaRPr>
          </a:p>
        </p:txBody>
      </p:sp>
      <p:sp>
        <p:nvSpPr>
          <p:cNvPr id="4" name="Text Placeholder 3"/>
          <p:cNvSpPr>
            <a:spLocks noGrp="1"/>
          </p:cNvSpPr>
          <p:nvPr>
            <p:ph type="body" idx="2"/>
          </p:nvPr>
        </p:nvSpPr>
        <p:spPr>
          <a:xfrm>
            <a:off x="457200" y="5044994"/>
            <a:ext cx="5329451" cy="445827"/>
          </a:xfrm>
        </p:spPr>
        <p:txBody>
          <a:bodyPr/>
          <a:lstStyle/>
          <a:p>
            <a:pPr marL="885825" lvl="2" indent="96838">
              <a:buNone/>
            </a:pPr>
            <a:r>
              <a:rPr lang="en-US" altLang="en-US" sz="2400" b="1" dirty="0">
                <a:solidFill>
                  <a:srgbClr val="000000"/>
                </a:solidFill>
                <a:latin typeface="Arial (Body)"/>
              </a:rPr>
              <a:t>where n is 1, 2, 3, </a:t>
            </a:r>
            <a:r>
              <a:rPr lang="en-US" altLang="en-US" sz="2400" b="1" dirty="0" smtClean="0">
                <a:solidFill>
                  <a:srgbClr val="000000"/>
                </a:solidFill>
                <a:latin typeface="Arial (Body)"/>
              </a:rPr>
              <a:t>…</a:t>
            </a:r>
            <a:endParaRPr lang="en-US" altLang="en-US" sz="2400" b="1" dirty="0">
              <a:solidFill>
                <a:srgbClr val="000000"/>
              </a:solidFill>
              <a:latin typeface="Arial (Body)"/>
            </a:endParaRPr>
          </a:p>
        </p:txBody>
      </p:sp>
      <p:pic>
        <p:nvPicPr>
          <p:cNvPr id="7" name="Picture 3" descr="A form 1 dialog box has an empty text f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038" y="1561199"/>
            <a:ext cx="22955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The toolbox window lists tools as follows. Picture box, progress bar, radio button, rich text box, text box, tooltip, tree view, web browser. The text box tool is selec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947841"/>
            <a:ext cx="20367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5509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0" fontAlgn="base" hangingPunct="0">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The Locals Window</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pic>
        <p:nvPicPr>
          <p:cNvPr id="8" name="Picture 7" descr="A locals window lists variables by name, value, and type. The contents of the name column are local variables. The contents of the value column are current valu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1983468"/>
            <a:ext cx="6985000" cy="2159000"/>
          </a:xfrm>
          <a:prstGeom prst="rect">
            <a:avLst/>
          </a:prstGeom>
        </p:spPr>
      </p:pic>
    </p:spTree>
    <p:extLst>
      <p:ext uri="{BB962C8B-B14F-4D97-AF65-F5344CB8AC3E}">
        <p14:creationId xmlns:p14="http://schemas.microsoft.com/office/powerpoint/2010/main" val="2716872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0" fontAlgn="base" hangingPunct="0">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Single-Stepping </a:t>
            </a:r>
            <a:r>
              <a:rPr lang="en-US" altLang="en-US" sz="2000" b="0" dirty="0" smtClean="0">
                <a:solidFill>
                  <a:schemeClr val="tx2"/>
                </a:solidFill>
                <a:latin typeface="Times New Roman" panose="02020603050405020304" pitchFamily="18" charset="0"/>
                <a:ea typeface="+mj-ea"/>
                <a:cs typeface="Times New Roman" panose="02020603050405020304" pitchFamily="18" charset="0"/>
              </a:rPr>
              <a:t>(1 of 2)</a:t>
            </a:r>
            <a:endParaRPr lang="en-US" altLang="en-US" sz="2000" b="0"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spAutoFit/>
          </a:bodyPr>
          <a:lstStyle/>
          <a:p>
            <a:pPr lvl="0" eaLnBrk="0" fontAlgn="base" hangingPunct="0">
              <a:spcAft>
                <a:spcPct val="0"/>
              </a:spcAft>
              <a:buFont typeface="Arial" panose="020B0604020202020204" pitchFamily="34" charset="0"/>
              <a:buChar char="•"/>
            </a:pPr>
            <a:r>
              <a:rPr lang="en-US" altLang="en-US" sz="2400" dirty="0">
                <a:solidFill>
                  <a:srgbClr val="000000"/>
                </a:solidFill>
                <a:latin typeface="Arial (Body)"/>
                <a:ea typeface="+mn-ea"/>
              </a:rPr>
              <a:t>Visual Studio allows you to </a:t>
            </a:r>
            <a:r>
              <a:rPr lang="en-US" altLang="en-US" sz="2400" b="1" dirty="0">
                <a:solidFill>
                  <a:srgbClr val="000000"/>
                </a:solidFill>
                <a:latin typeface="Arial (Body)"/>
                <a:ea typeface="+mn-ea"/>
              </a:rPr>
              <a:t>single-step</a:t>
            </a:r>
            <a:r>
              <a:rPr lang="en-US" altLang="en-US" sz="2400" dirty="0">
                <a:solidFill>
                  <a:srgbClr val="000000"/>
                </a:solidFill>
                <a:latin typeface="Arial (Body)"/>
                <a:ea typeface="+mn-ea"/>
              </a:rPr>
              <a:t> through an </a:t>
            </a:r>
            <a:r>
              <a:rPr lang="en-US" altLang="en-US" sz="2400" dirty="0" smtClean="0">
                <a:solidFill>
                  <a:srgbClr val="000000"/>
                </a:solidFill>
                <a:latin typeface="Arial (Body)"/>
                <a:ea typeface="+mn-ea"/>
              </a:rPr>
              <a:t>application’s </a:t>
            </a:r>
            <a:r>
              <a:rPr lang="en-US" altLang="en-US" sz="2400" dirty="0">
                <a:solidFill>
                  <a:srgbClr val="000000"/>
                </a:solidFill>
                <a:latin typeface="Arial (Body)"/>
                <a:ea typeface="+mn-ea"/>
              </a:rPr>
              <a:t>code once its execution has been paused by a breakpoint. </a:t>
            </a:r>
          </a:p>
          <a:p>
            <a:pPr lvl="0" eaLnBrk="0" fontAlgn="base" hangingPunct="0">
              <a:spcAft>
                <a:spcPct val="0"/>
              </a:spcAft>
              <a:buFont typeface="Arial" panose="020B0604020202020204" pitchFamily="34" charset="0"/>
              <a:buChar char="•"/>
            </a:pPr>
            <a:r>
              <a:rPr lang="en-US" altLang="en-US" sz="2400" dirty="0">
                <a:solidFill>
                  <a:srgbClr val="000000"/>
                </a:solidFill>
                <a:latin typeface="Arial (Body)"/>
                <a:ea typeface="+mn-ea"/>
              </a:rPr>
              <a:t>This means that the application's statements execute one at a time, under your control. </a:t>
            </a:r>
          </a:p>
          <a:p>
            <a:pPr lvl="0" eaLnBrk="0" fontAlgn="base" hangingPunct="0">
              <a:spcAft>
                <a:spcPct val="0"/>
              </a:spcAft>
              <a:buFont typeface="Arial" panose="020B0604020202020204" pitchFamily="34" charset="0"/>
              <a:buChar char="•"/>
            </a:pPr>
            <a:r>
              <a:rPr lang="en-US" altLang="en-US" sz="2400" dirty="0">
                <a:solidFill>
                  <a:srgbClr val="000000"/>
                </a:solidFill>
                <a:latin typeface="Arial (Body)"/>
                <a:ea typeface="+mn-ea"/>
              </a:rPr>
              <a:t>After each statement executes, you can examine variable and property values. </a:t>
            </a:r>
          </a:p>
          <a:p>
            <a:pPr lvl="0" eaLnBrk="0" fontAlgn="base" hangingPunct="0">
              <a:spcAft>
                <a:spcPct val="0"/>
              </a:spcAft>
              <a:buFont typeface="Arial" panose="020B0604020202020204" pitchFamily="34" charset="0"/>
              <a:buChar char="•"/>
            </a:pPr>
            <a:r>
              <a:rPr lang="en-US" altLang="en-US" sz="2400" dirty="0">
                <a:solidFill>
                  <a:srgbClr val="000000"/>
                </a:solidFill>
                <a:latin typeface="Arial (Body)"/>
                <a:ea typeface="+mn-ea"/>
              </a:rPr>
              <a:t>This process allows you to identify the line or lines of code causing the error. </a:t>
            </a:r>
          </a:p>
        </p:txBody>
      </p:sp>
    </p:spTree>
    <p:extLst>
      <p:ext uri="{BB962C8B-B14F-4D97-AF65-F5344CB8AC3E}">
        <p14:creationId xmlns:p14="http://schemas.microsoft.com/office/powerpoint/2010/main" val="561194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0" fontAlgn="base" hangingPunct="0">
              <a:spcBef>
                <a:spcPct val="0"/>
              </a:spcBef>
              <a:spcAft>
                <a:spcPct val="0"/>
              </a:spcAft>
              <a:buClrTx/>
            </a:pPr>
            <a:r>
              <a:rPr lang="en-US" altLang="en-US" dirty="0">
                <a:solidFill>
                  <a:schemeClr val="tx2"/>
                </a:solidFill>
                <a:latin typeface="Times New Roman" panose="02020603050405020304" pitchFamily="18" charset="0"/>
                <a:cs typeface="Times New Roman" panose="02020603050405020304" pitchFamily="18" charset="0"/>
              </a:rPr>
              <a:t>Single-Stepping </a:t>
            </a:r>
            <a:r>
              <a:rPr lang="en-US" altLang="en-US" sz="2000" b="0" dirty="0" smtClean="0">
                <a:solidFill>
                  <a:schemeClr val="tx2"/>
                </a:solidFill>
                <a:latin typeface="Times New Roman" panose="02020603050405020304" pitchFamily="18" charset="0"/>
                <a:cs typeface="Times New Roman" panose="02020603050405020304" pitchFamily="18" charset="0"/>
              </a:rPr>
              <a:t>(2 </a:t>
            </a:r>
            <a:r>
              <a:rPr lang="en-US" altLang="en-US" sz="2000" b="0" dirty="0">
                <a:solidFill>
                  <a:schemeClr val="tx2"/>
                </a:solidFill>
                <a:latin typeface="Times New Roman" panose="02020603050405020304" pitchFamily="18" charset="0"/>
                <a:cs typeface="Times New Roman" panose="02020603050405020304" pitchFamily="18" charset="0"/>
              </a:rPr>
              <a:t>of 2)</a:t>
            </a:r>
            <a:endParaRPr lang="en-US" altLang="en-US" sz="3600" b="0" dirty="0">
              <a:solidFill>
                <a:srgbClr val="333399"/>
              </a:solidFill>
              <a:latin typeface="Arial"/>
              <a:ea typeface="+mj-ea"/>
              <a:cs typeface="Arial"/>
            </a:endParaRPr>
          </a:p>
        </p:txBody>
      </p:sp>
      <p:sp>
        <p:nvSpPr>
          <p:cNvPr id="3" name="Content Placeholder 2"/>
          <p:cNvSpPr>
            <a:spLocks noGrp="1"/>
          </p:cNvSpPr>
          <p:nvPr>
            <p:ph type="body" idx="1"/>
          </p:nvPr>
        </p:nvSpPr>
        <p:spPr>
          <a:xfrm>
            <a:off x="457200" y="1600200"/>
            <a:ext cx="8229600" cy="2252894"/>
          </a:xfrm>
        </p:spPr>
        <p:txBody>
          <a:bodyPr wrap="square" lIns="91425" tIns="91425" rIns="91425" bIns="91425">
            <a:spAutoFit/>
          </a:bodyPr>
          <a:lstStyle/>
          <a:p>
            <a:pPr lvl="0" eaLnBrk="0" fontAlgn="base" hangingPunct="0">
              <a:spcAft>
                <a:spcPct val="0"/>
              </a:spcAft>
              <a:buFont typeface="Arial" panose="020B0604020202020204" pitchFamily="34" charset="0"/>
              <a:buChar char="•"/>
            </a:pPr>
            <a:r>
              <a:rPr lang="en-US" altLang="en-US" sz="2400" dirty="0">
                <a:solidFill>
                  <a:srgbClr val="000000"/>
                </a:solidFill>
                <a:latin typeface="Arial (Body)"/>
                <a:ea typeface="+mn-ea"/>
              </a:rPr>
              <a:t>To single-step, do any of the following:</a:t>
            </a:r>
          </a:p>
          <a:p>
            <a:pPr marL="741600" lvl="1" indent="-284400" eaLnBrk="0" fontAlgn="base" hangingPunct="0">
              <a:spcAft>
                <a:spcPct val="0"/>
              </a:spcAft>
              <a:buFont typeface="Arial" panose="020B0604020202020204" pitchFamily="34" charset="0"/>
              <a:buChar char="–"/>
            </a:pPr>
            <a:r>
              <a:rPr lang="en-US" altLang="en-US" sz="2400" dirty="0">
                <a:solidFill>
                  <a:srgbClr val="000000"/>
                </a:solidFill>
                <a:latin typeface="Arial (Body)"/>
              </a:rPr>
              <a:t>Press F11 on the keyboard, or</a:t>
            </a:r>
          </a:p>
          <a:p>
            <a:pPr marL="741600" lvl="1" indent="-284400" eaLnBrk="0" fontAlgn="base" hangingPunct="0">
              <a:spcAft>
                <a:spcPct val="0"/>
              </a:spcAft>
              <a:buFont typeface="Arial" panose="020B0604020202020204" pitchFamily="34" charset="0"/>
              <a:buChar char="–"/>
            </a:pPr>
            <a:r>
              <a:rPr lang="en-US" altLang="en-US" sz="2400" dirty="0">
                <a:solidFill>
                  <a:srgbClr val="000000"/>
                </a:solidFill>
                <a:latin typeface="Arial (Body)"/>
              </a:rPr>
              <a:t>Click the Step Into command on the toolbar, or</a:t>
            </a:r>
          </a:p>
          <a:p>
            <a:pPr marL="741600" lvl="1" indent="-284400" eaLnBrk="0" fontAlgn="base" hangingPunct="0">
              <a:spcAft>
                <a:spcPct val="0"/>
              </a:spcAft>
              <a:buFont typeface="Arial" panose="020B0604020202020204" pitchFamily="34" charset="0"/>
              <a:buChar char="–"/>
            </a:pPr>
            <a:r>
              <a:rPr lang="en-US" altLang="en-US" sz="2400" dirty="0">
                <a:solidFill>
                  <a:srgbClr val="000000"/>
                </a:solidFill>
                <a:latin typeface="Arial (Body)"/>
              </a:rPr>
              <a:t>Click </a:t>
            </a:r>
            <a:r>
              <a:rPr lang="en-US" altLang="en-US" sz="2400" b="1" dirty="0">
                <a:solidFill>
                  <a:srgbClr val="000000"/>
                </a:solidFill>
                <a:latin typeface="Arial (Body)"/>
              </a:rPr>
              <a:t>Debug </a:t>
            </a:r>
            <a:r>
              <a:rPr lang="en-US" altLang="en-US" sz="2400" dirty="0">
                <a:solidFill>
                  <a:srgbClr val="000000"/>
                </a:solidFill>
                <a:latin typeface="Arial (Body)"/>
              </a:rPr>
              <a:t>on the menu bar, and then select </a:t>
            </a:r>
            <a:r>
              <a:rPr lang="en-US" altLang="en-US" sz="2400" b="1" dirty="0">
                <a:solidFill>
                  <a:srgbClr val="000000"/>
                </a:solidFill>
                <a:latin typeface="Arial (Body)"/>
              </a:rPr>
              <a:t>Step Into </a:t>
            </a:r>
            <a:r>
              <a:rPr lang="en-US" altLang="en-US" sz="2400" dirty="0">
                <a:solidFill>
                  <a:srgbClr val="000000"/>
                </a:solidFill>
                <a:latin typeface="Arial (Body)"/>
              </a:rPr>
              <a:t>from the </a:t>
            </a:r>
            <a:r>
              <a:rPr lang="en-US" altLang="en-US" sz="2400" b="1" dirty="0">
                <a:solidFill>
                  <a:srgbClr val="000000"/>
                </a:solidFill>
                <a:latin typeface="Arial (Body)"/>
              </a:rPr>
              <a:t>Debug </a:t>
            </a:r>
            <a:r>
              <a:rPr lang="en-US" altLang="en-US" sz="2400" dirty="0" smtClean="0">
                <a:solidFill>
                  <a:srgbClr val="000000"/>
                </a:solidFill>
                <a:latin typeface="Arial (Body)"/>
              </a:rPr>
              <a:t>menu</a:t>
            </a:r>
            <a:endParaRPr lang="en-US" altLang="en-US" sz="2400" dirty="0">
              <a:solidFill>
                <a:srgbClr val="000000"/>
              </a:solidFill>
              <a:latin typeface="Arial (Body)"/>
            </a:endParaRPr>
          </a:p>
        </p:txBody>
      </p:sp>
      <p:pic>
        <p:nvPicPr>
          <p:cNvPr id="6" name="Picture 2" descr="The debugging menu consists of six options, as follows from left to right. Start or continue debugging, break all, stop debugging, step into, step over, step 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512" y="4140644"/>
            <a:ext cx="34829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502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lt2"/>
                </a:solidFill>
              </a:rPr>
              <a:t>Copyright</a:t>
            </a:r>
            <a:endParaRPr lang="en-US" dirty="0"/>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The Text Property</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type="body" idx="1"/>
          </p:nvPr>
        </p:nvSpPr>
        <p:spPr>
          <a:xfrm>
            <a:off x="457200" y="1600200"/>
            <a:ext cx="8229600" cy="1115660"/>
          </a:xfrm>
        </p:spPr>
        <p:txBody>
          <a:bodyPr wrap="square" lIns="91425" tIns="91425" rIns="91425" bIns="91425">
            <a:spAutoFit/>
          </a:bodyPr>
          <a:lstStyle/>
          <a:p>
            <a:pPr lvl="0" fontAlgn="base">
              <a:spcAft>
                <a:spcPct val="0"/>
              </a:spcAft>
              <a:buFont typeface="Arial" panose="020B0604020202020204" pitchFamily="34" charset="0"/>
              <a:buChar char="•"/>
            </a:pPr>
            <a:r>
              <a:rPr lang="en-US" altLang="en-US" sz="2400" dirty="0">
                <a:solidFill>
                  <a:srgbClr val="000000"/>
                </a:solidFill>
                <a:latin typeface="Arial (Body)"/>
                <a:ea typeface="+mn-ea"/>
              </a:rPr>
              <a:t>A TextBox controls </a:t>
            </a:r>
            <a:r>
              <a:rPr lang="en-US" altLang="en-US" sz="2400" b="1" dirty="0">
                <a:solidFill>
                  <a:srgbClr val="000000"/>
                </a:solidFill>
                <a:latin typeface="Arial (Body)"/>
                <a:ea typeface="+mn-ea"/>
              </a:rPr>
              <a:t>Text</a:t>
            </a:r>
            <a:r>
              <a:rPr lang="en-US" altLang="en-US" sz="2400" dirty="0">
                <a:solidFill>
                  <a:srgbClr val="000000"/>
                </a:solidFill>
                <a:latin typeface="Arial (Body)"/>
                <a:ea typeface="+mn-ea"/>
              </a:rPr>
              <a:t> property stores the user inputs</a:t>
            </a:r>
          </a:p>
          <a:p>
            <a:pPr lvl="0" fontAlgn="base">
              <a:spcAft>
                <a:spcPct val="0"/>
              </a:spcAft>
              <a:buFont typeface="Arial" panose="020B0604020202020204" pitchFamily="34" charset="0"/>
              <a:buChar char="•"/>
            </a:pPr>
            <a:r>
              <a:rPr lang="en-US" altLang="en-US" sz="2400" b="1" dirty="0">
                <a:solidFill>
                  <a:srgbClr val="000000"/>
                </a:solidFill>
                <a:latin typeface="Arial (Body)"/>
                <a:ea typeface="+mn-ea"/>
              </a:rPr>
              <a:t>Text</a:t>
            </a:r>
            <a:r>
              <a:rPr lang="en-US" altLang="en-US" sz="2400" dirty="0">
                <a:solidFill>
                  <a:srgbClr val="000000"/>
                </a:solidFill>
                <a:latin typeface="Arial (Body)"/>
                <a:ea typeface="+mn-ea"/>
              </a:rPr>
              <a:t> property accepts only string values, e.g</a:t>
            </a:r>
            <a:r>
              <a:rPr lang="en-US" altLang="en-US" sz="2400" dirty="0" smtClean="0">
                <a:solidFill>
                  <a:srgbClr val="000000"/>
                </a:solidFill>
                <a:latin typeface="Arial (Body)"/>
                <a:ea typeface="+mn-ea"/>
              </a:rPr>
              <a:t>.</a:t>
            </a:r>
            <a:endParaRPr lang="en-US" altLang="en-US" sz="2400" dirty="0">
              <a:solidFill>
                <a:srgbClr val="000000"/>
              </a:solidFill>
              <a:latin typeface="Arial (Body)"/>
              <a:ea typeface="+mn-ea"/>
            </a:endParaRPr>
          </a:p>
        </p:txBody>
      </p:sp>
      <p:pic>
        <p:nvPicPr>
          <p:cNvPr id="9" name="Picture 8" descr="A line of code. Text box 1 period text equals double quote hello double quote semicol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359" y="2913356"/>
            <a:ext cx="4089282" cy="273320"/>
          </a:xfrm>
          <a:prstGeom prst="rect">
            <a:avLst/>
          </a:prstGeom>
        </p:spPr>
      </p:pic>
      <p:sp>
        <p:nvSpPr>
          <p:cNvPr id="5" name="Text Placeholder 4"/>
          <p:cNvSpPr>
            <a:spLocks noGrp="1"/>
          </p:cNvSpPr>
          <p:nvPr>
            <p:ph type="body" idx="2"/>
          </p:nvPr>
        </p:nvSpPr>
        <p:spPr>
          <a:xfrm>
            <a:off x="457200" y="3599543"/>
            <a:ext cx="8229600" cy="914400"/>
          </a:xfrm>
        </p:spPr>
        <p:txBody>
          <a:bodyPr/>
          <a:lstStyle/>
          <a:p>
            <a:pPr lvl="0"/>
            <a:r>
              <a:rPr lang="en-US" altLang="en-US" sz="2400" dirty="0">
                <a:solidFill>
                  <a:srgbClr val="000000"/>
                </a:solidFill>
                <a:latin typeface="Arial (Body)"/>
              </a:rPr>
              <a:t>To clear the content of a TextBox control, assign an empty string</a:t>
            </a:r>
            <a:r>
              <a:rPr lang="en-US" altLang="en-US" sz="2400" dirty="0" smtClean="0">
                <a:solidFill>
                  <a:srgbClr val="000000"/>
                </a:solidFill>
                <a:latin typeface="Arial (Body)"/>
              </a:rPr>
              <a:t>(“”)</a:t>
            </a:r>
            <a:endParaRPr lang="en-US" altLang="en-US" sz="2400" dirty="0">
              <a:solidFill>
                <a:srgbClr val="000000"/>
              </a:solidFill>
              <a:latin typeface="Arial (Body)"/>
            </a:endParaRPr>
          </a:p>
        </p:txBody>
      </p:sp>
      <p:pic>
        <p:nvPicPr>
          <p:cNvPr id="8" name="Picture 7" descr="A line of code. Text box 1 period text equals double quote double quote semicol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363" y="4926810"/>
            <a:ext cx="3227275" cy="273320"/>
          </a:xfrm>
          <a:prstGeom prst="rect">
            <a:avLst/>
          </a:prstGeom>
        </p:spPr>
      </p:pic>
    </p:spTree>
    <p:extLst>
      <p:ext uri="{BB962C8B-B14F-4D97-AF65-F5344CB8AC3E}">
        <p14:creationId xmlns:p14="http://schemas.microsoft.com/office/powerpoint/2010/main" val="933972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3.2 A First Look at Variables</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idx="1"/>
          </p:nvPr>
        </p:nvSpPr>
        <p:spPr>
          <a:xfrm>
            <a:off x="457200" y="1600200"/>
            <a:ext cx="8229600" cy="1677352"/>
          </a:xfrm>
        </p:spPr>
        <p:txBody>
          <a:bodyPr wrap="square" lIns="91425" tIns="91425" rIns="91425" bIns="91425">
            <a:spAutoFit/>
          </a:bodyPr>
          <a:lstStyle/>
          <a:p>
            <a:pPr lvl="0" indent="-255600" fontAlgn="base">
              <a:spcAft>
                <a:spcPct val="0"/>
              </a:spcAft>
              <a:buFont typeface="Arial" panose="020B0604020202020204" pitchFamily="34" charset="0"/>
              <a:buChar char="•"/>
            </a:pPr>
            <a:r>
              <a:rPr lang="en-US" altLang="en-US" sz="2400" dirty="0">
                <a:solidFill>
                  <a:srgbClr val="000000"/>
                </a:solidFill>
                <a:latin typeface="Arial (Body)"/>
                <a:ea typeface="+mn-ea"/>
              </a:rPr>
              <a:t>A variable is a storage location in memory</a:t>
            </a:r>
          </a:p>
          <a:p>
            <a:pPr lvl="0" indent="-255600" fontAlgn="base">
              <a:spcAft>
                <a:spcPct val="0"/>
              </a:spcAft>
              <a:buFont typeface="Arial" panose="020B0604020202020204" pitchFamily="34" charset="0"/>
              <a:buChar char="•"/>
            </a:pPr>
            <a:r>
              <a:rPr lang="en-US" altLang="en-US" sz="2400" dirty="0">
                <a:solidFill>
                  <a:srgbClr val="000000"/>
                </a:solidFill>
                <a:latin typeface="Arial (Body)"/>
                <a:ea typeface="+mn-ea"/>
              </a:rPr>
              <a:t>Variable name represents the memory location</a:t>
            </a:r>
          </a:p>
          <a:p>
            <a:pPr lvl="0" indent="-255600" fontAlgn="base">
              <a:spcAft>
                <a:spcPct val="0"/>
              </a:spcAft>
              <a:buFont typeface="Arial" panose="020B0604020202020204" pitchFamily="34" charset="0"/>
              <a:buChar char="•"/>
            </a:pPr>
            <a:r>
              <a:rPr lang="en-US" altLang="en-US" sz="2400" dirty="0" smtClean="0">
                <a:solidFill>
                  <a:srgbClr val="000000"/>
                </a:solidFill>
                <a:latin typeface="Arial (Body)"/>
                <a:ea typeface="+mn-ea"/>
              </a:rPr>
              <a:t>In</a:t>
            </a:r>
            <a:endParaRPr lang="en-US" altLang="en-US" sz="2400" dirty="0">
              <a:solidFill>
                <a:srgbClr val="000000"/>
              </a:solidFill>
              <a:latin typeface="Arial (Body)"/>
            </a:endParaRPr>
          </a:p>
        </p:txBody>
      </p:sp>
      <p:graphicFrame>
        <p:nvGraphicFramePr>
          <p:cNvPr id="5" name="Object 4" descr="c sharp"/>
          <p:cNvGraphicFramePr>
            <a:graphicFrameLocks noChangeAspect="1"/>
          </p:cNvGraphicFramePr>
          <p:nvPr>
            <p:extLst>
              <p:ext uri="{D42A27DB-BD31-4B8C-83A1-F6EECF244321}">
                <p14:modId xmlns:p14="http://schemas.microsoft.com/office/powerpoint/2010/main" val="3396625402"/>
              </p:ext>
            </p:extLst>
          </p:nvPr>
        </p:nvGraphicFramePr>
        <p:xfrm>
          <a:off x="1077459" y="2866786"/>
          <a:ext cx="494974" cy="337483"/>
        </p:xfrm>
        <a:graphic>
          <a:graphicData uri="http://schemas.openxmlformats.org/presentationml/2006/ole">
            <mc:AlternateContent xmlns:mc="http://schemas.openxmlformats.org/markup-compatibility/2006">
              <mc:Choice xmlns:v="urn:schemas-microsoft-com:vml" Requires="v">
                <p:oleObj spid="_x0000_s2233" name="Equation" r:id="rId3" imgW="279360" imgH="190440" progId="Equation.DSMT4">
                  <p:embed/>
                </p:oleObj>
              </mc:Choice>
              <mc:Fallback>
                <p:oleObj name="Equation" r:id="rId3" imgW="279360" imgH="190440" progId="Equation.DSMT4">
                  <p:embed/>
                  <p:pic>
                    <p:nvPicPr>
                      <p:cNvPr id="0" name=""/>
                      <p:cNvPicPr/>
                      <p:nvPr/>
                    </p:nvPicPr>
                    <p:blipFill>
                      <a:blip r:embed="rId4"/>
                      <a:stretch>
                        <a:fillRect/>
                      </a:stretch>
                    </p:blipFill>
                    <p:spPr>
                      <a:xfrm>
                        <a:off x="1077459" y="2866786"/>
                        <a:ext cx="494974" cy="337483"/>
                      </a:xfrm>
                      <a:prstGeom prst="rect">
                        <a:avLst/>
                      </a:prstGeom>
                    </p:spPr>
                  </p:pic>
                </p:oleObj>
              </mc:Fallback>
            </mc:AlternateContent>
          </a:graphicData>
        </a:graphic>
      </p:graphicFrame>
      <p:sp>
        <p:nvSpPr>
          <p:cNvPr id="4" name="Content Placeholder 3"/>
          <p:cNvSpPr>
            <a:spLocks noGrp="1"/>
          </p:cNvSpPr>
          <p:nvPr>
            <p:ph idx="13"/>
          </p:nvPr>
        </p:nvSpPr>
        <p:spPr>
          <a:xfrm>
            <a:off x="457200" y="2727041"/>
            <a:ext cx="8229600" cy="1752600"/>
          </a:xfrm>
        </p:spPr>
        <p:txBody>
          <a:bodyPr/>
          <a:lstStyle/>
          <a:p>
            <a:pPr marL="269875" lvl="0" indent="803275" fontAlgn="base">
              <a:spcAft>
                <a:spcPct val="0"/>
              </a:spcAft>
              <a:buNone/>
            </a:pPr>
            <a:r>
              <a:rPr lang="en-US" altLang="en-US" sz="2400" dirty="0">
                <a:solidFill>
                  <a:srgbClr val="000000"/>
                </a:solidFill>
                <a:latin typeface="Arial (Body)"/>
              </a:rPr>
              <a:t>you must declare a variable in a program before using it to store data</a:t>
            </a:r>
          </a:p>
          <a:p>
            <a:pPr lvl="0" indent="-255600" fontAlgn="base">
              <a:spcAft>
                <a:spcPct val="0"/>
              </a:spcAft>
              <a:buFont typeface="Arial" panose="020B0604020202020204" pitchFamily="34" charset="0"/>
              <a:buChar char="•"/>
            </a:pPr>
            <a:r>
              <a:rPr lang="en-US" altLang="en-US" sz="2400" dirty="0">
                <a:solidFill>
                  <a:srgbClr val="000000"/>
                </a:solidFill>
                <a:latin typeface="Arial (Body)"/>
              </a:rPr>
              <a:t>The syntax to declare variables is</a:t>
            </a:r>
            <a:r>
              <a:rPr lang="en-US" altLang="en-US" sz="2400" dirty="0" smtClean="0">
                <a:solidFill>
                  <a:srgbClr val="000000"/>
                </a:solidFill>
                <a:latin typeface="Arial (Body)"/>
              </a:rPr>
              <a:t>:</a:t>
            </a:r>
            <a:endParaRPr lang="en-IN" sz="2400" dirty="0"/>
          </a:p>
        </p:txBody>
      </p:sp>
      <p:pic>
        <p:nvPicPr>
          <p:cNvPr id="7" name="Picture 6" descr="A line of code. Data type variable name semicolon."/>
          <p:cNvPicPr>
            <a:picLocks noChangeAspect="1"/>
          </p:cNvPicPr>
          <p:nvPr/>
        </p:nvPicPr>
        <p:blipFill>
          <a:blip r:embed="rId5"/>
          <a:stretch>
            <a:fillRect/>
          </a:stretch>
        </p:blipFill>
        <p:spPr>
          <a:xfrm>
            <a:off x="1787197" y="4543748"/>
            <a:ext cx="4295281" cy="681703"/>
          </a:xfrm>
          <a:prstGeom prst="rect">
            <a:avLst/>
          </a:prstGeom>
        </p:spPr>
      </p:pic>
    </p:spTree>
    <p:extLst>
      <p:ext uri="{BB962C8B-B14F-4D97-AF65-F5344CB8AC3E}">
        <p14:creationId xmlns:p14="http://schemas.microsoft.com/office/powerpoint/2010/main" val="995540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Data Types</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idx="1"/>
          </p:nvPr>
        </p:nvSpPr>
        <p:spPr>
          <a:xfrm>
            <a:off x="457200" y="1600200"/>
            <a:ext cx="671804" cy="553968"/>
          </a:xfrm>
        </p:spPr>
        <p:txBody>
          <a:bodyPr wrap="square" lIns="91425" tIns="91425" rIns="91425" bIns="91425">
            <a:spAutoFit/>
          </a:bodyPr>
          <a:lstStyle/>
          <a:p>
            <a:pPr lvl="0" indent="-255600" fontAlgn="base">
              <a:spcAft>
                <a:spcPct val="0"/>
              </a:spcAft>
              <a:buFont typeface="Arial" panose="020B0604020202020204" pitchFamily="34" charset="0"/>
              <a:buChar char="•"/>
            </a:pPr>
            <a:r>
              <a:rPr lang="en-US" altLang="en-US" sz="2400" dirty="0" smtClean="0">
                <a:solidFill>
                  <a:srgbClr val="000000"/>
                </a:solidFill>
                <a:latin typeface="Arial (Body)"/>
                <a:ea typeface="+mn-ea"/>
              </a:rPr>
              <a:t>A </a:t>
            </a:r>
            <a:endParaRPr lang="en-US" altLang="en-US" sz="2400" dirty="0">
              <a:solidFill>
                <a:srgbClr val="000000"/>
              </a:solidFill>
              <a:latin typeface="Arial (Body)"/>
            </a:endParaRPr>
          </a:p>
        </p:txBody>
      </p:sp>
      <p:graphicFrame>
        <p:nvGraphicFramePr>
          <p:cNvPr id="6" name="Object 5" descr="c sharp"/>
          <p:cNvGraphicFramePr>
            <a:graphicFrameLocks noChangeAspect="1"/>
          </p:cNvGraphicFramePr>
          <p:nvPr>
            <p:extLst>
              <p:ext uri="{D42A27DB-BD31-4B8C-83A1-F6EECF244321}">
                <p14:modId xmlns:p14="http://schemas.microsoft.com/office/powerpoint/2010/main" val="957896573"/>
              </p:ext>
            </p:extLst>
          </p:nvPr>
        </p:nvGraphicFramePr>
        <p:xfrm>
          <a:off x="1070476" y="1705289"/>
          <a:ext cx="470226" cy="346482"/>
        </p:xfrm>
        <a:graphic>
          <a:graphicData uri="http://schemas.openxmlformats.org/presentationml/2006/ole">
            <mc:AlternateContent xmlns:mc="http://schemas.openxmlformats.org/markup-compatibility/2006">
              <mc:Choice xmlns:v="urn:schemas-microsoft-com:vml" Requires="v">
                <p:oleObj spid="_x0000_s3431" name="Equation" r:id="rId3" imgW="241200" imgH="177480" progId="Equation.DSMT4">
                  <p:embed/>
                </p:oleObj>
              </mc:Choice>
              <mc:Fallback>
                <p:oleObj name="Equation" r:id="rId3" imgW="241200" imgH="177480" progId="Equation.DSMT4">
                  <p:embed/>
                  <p:pic>
                    <p:nvPicPr>
                      <p:cNvPr id="0" name=""/>
                      <p:cNvPicPr/>
                      <p:nvPr/>
                    </p:nvPicPr>
                    <p:blipFill>
                      <a:blip r:embed="rId4"/>
                      <a:stretch>
                        <a:fillRect/>
                      </a:stretch>
                    </p:blipFill>
                    <p:spPr>
                      <a:xfrm>
                        <a:off x="1070476" y="1705289"/>
                        <a:ext cx="470226" cy="346482"/>
                      </a:xfrm>
                      <a:prstGeom prst="rect">
                        <a:avLst/>
                      </a:prstGeom>
                    </p:spPr>
                  </p:pic>
                </p:oleObj>
              </mc:Fallback>
            </mc:AlternateContent>
          </a:graphicData>
        </a:graphic>
      </p:graphicFrame>
      <p:sp>
        <p:nvSpPr>
          <p:cNvPr id="4" name="Content Placeholder 3"/>
          <p:cNvSpPr>
            <a:spLocks noGrp="1"/>
          </p:cNvSpPr>
          <p:nvPr>
            <p:ph idx="13"/>
          </p:nvPr>
        </p:nvSpPr>
        <p:spPr>
          <a:xfrm>
            <a:off x="457200" y="1592626"/>
            <a:ext cx="8229600" cy="1887691"/>
          </a:xfrm>
        </p:spPr>
        <p:txBody>
          <a:bodyPr/>
          <a:lstStyle/>
          <a:p>
            <a:pPr marL="101600" lvl="0" indent="971550" fontAlgn="base">
              <a:spcAft>
                <a:spcPct val="0"/>
              </a:spcAft>
              <a:buNone/>
            </a:pPr>
            <a:r>
              <a:rPr lang="en-US" altLang="en-US" sz="2400" dirty="0">
                <a:solidFill>
                  <a:srgbClr val="000000"/>
                </a:solidFill>
                <a:latin typeface="+mn-lt"/>
              </a:rPr>
              <a:t>variable must be declared with a proper data type</a:t>
            </a:r>
          </a:p>
          <a:p>
            <a:pPr lvl="0" indent="-255600" fontAlgn="base">
              <a:spcAft>
                <a:spcPct val="0"/>
              </a:spcAft>
              <a:buFont typeface="Arial" panose="020B0604020202020204" pitchFamily="34" charset="0"/>
              <a:buChar char="•"/>
            </a:pPr>
            <a:r>
              <a:rPr lang="en-US" altLang="en-US" sz="2400" dirty="0">
                <a:solidFill>
                  <a:srgbClr val="000000"/>
                </a:solidFill>
                <a:latin typeface="+mn-lt"/>
              </a:rPr>
              <a:t>The data type specifies the type of data a variable can </a:t>
            </a:r>
            <a:r>
              <a:rPr lang="en-US" altLang="en-US" sz="2400" dirty="0" smtClean="0">
                <a:solidFill>
                  <a:srgbClr val="000000"/>
                </a:solidFill>
                <a:latin typeface="+mn-lt"/>
              </a:rPr>
              <a:t>hold</a:t>
            </a:r>
            <a:endParaRPr lang="en-US" altLang="en-US" sz="2400" dirty="0">
              <a:solidFill>
                <a:srgbClr val="000000"/>
              </a:solidFill>
              <a:latin typeface="+mn-lt"/>
            </a:endParaRPr>
          </a:p>
          <a:p>
            <a:pPr lvl="0" indent="-255600" fontAlgn="base">
              <a:spcAft>
                <a:spcPct val="0"/>
              </a:spcAft>
              <a:buFont typeface="Arial" panose="020B0604020202020204" pitchFamily="34" charset="0"/>
              <a:buChar char="•"/>
            </a:pPr>
            <a:r>
              <a:rPr lang="en-IN" sz="2400" dirty="0" smtClean="0">
                <a:latin typeface="+mn-lt"/>
              </a:rPr>
              <a:t>In </a:t>
            </a:r>
            <a:endParaRPr lang="en-IN" sz="2400" dirty="0">
              <a:latin typeface="+mn-lt"/>
            </a:endParaRPr>
          </a:p>
        </p:txBody>
      </p:sp>
      <p:graphicFrame>
        <p:nvGraphicFramePr>
          <p:cNvPr id="7" name="Object 6" descr="c sharp"/>
          <p:cNvGraphicFramePr>
            <a:graphicFrameLocks noChangeAspect="1"/>
          </p:cNvGraphicFramePr>
          <p:nvPr>
            <p:extLst>
              <p:ext uri="{D42A27DB-BD31-4B8C-83A1-F6EECF244321}">
                <p14:modId xmlns:p14="http://schemas.microsoft.com/office/powerpoint/2010/main" val="197239500"/>
              </p:ext>
            </p:extLst>
          </p:nvPr>
        </p:nvGraphicFramePr>
        <p:xfrm>
          <a:off x="1116196" y="3192662"/>
          <a:ext cx="470226" cy="346482"/>
        </p:xfrm>
        <a:graphic>
          <a:graphicData uri="http://schemas.openxmlformats.org/presentationml/2006/ole">
            <mc:AlternateContent xmlns:mc="http://schemas.openxmlformats.org/markup-compatibility/2006">
              <mc:Choice xmlns:v="urn:schemas-microsoft-com:vml" Requires="v">
                <p:oleObj spid="_x0000_s3432" name="Equation" r:id="rId5" imgW="241200" imgH="177480" progId="Equation.DSMT4">
                  <p:embed/>
                </p:oleObj>
              </mc:Choice>
              <mc:Fallback>
                <p:oleObj name="Equation" r:id="rId5" imgW="241200" imgH="177480" progId="Equation.DSMT4">
                  <p:embed/>
                  <p:pic>
                    <p:nvPicPr>
                      <p:cNvPr id="0" name=""/>
                      <p:cNvPicPr/>
                      <p:nvPr/>
                    </p:nvPicPr>
                    <p:blipFill>
                      <a:blip r:embed="rId6"/>
                      <a:stretch>
                        <a:fillRect/>
                      </a:stretch>
                    </p:blipFill>
                    <p:spPr>
                      <a:xfrm>
                        <a:off x="1116196" y="3192662"/>
                        <a:ext cx="470226" cy="346482"/>
                      </a:xfrm>
                      <a:prstGeom prst="rect">
                        <a:avLst/>
                      </a:prstGeom>
                    </p:spPr>
                  </p:pic>
                </p:oleObj>
              </mc:Fallback>
            </mc:AlternateContent>
          </a:graphicData>
        </a:graphic>
      </p:graphicFrame>
      <p:sp>
        <p:nvSpPr>
          <p:cNvPr id="5" name="Content Placeholder 4"/>
          <p:cNvSpPr>
            <a:spLocks noGrp="1"/>
          </p:cNvSpPr>
          <p:nvPr>
            <p:ph idx="14"/>
          </p:nvPr>
        </p:nvSpPr>
        <p:spPr>
          <a:xfrm>
            <a:off x="457200" y="3067267"/>
            <a:ext cx="8229600" cy="1888770"/>
          </a:xfrm>
        </p:spPr>
        <p:txBody>
          <a:bodyPr/>
          <a:lstStyle/>
          <a:p>
            <a:pPr marL="279400" lvl="0" indent="808038" fontAlgn="base">
              <a:spcAft>
                <a:spcPct val="0"/>
              </a:spcAft>
              <a:buNone/>
            </a:pPr>
            <a:r>
              <a:rPr lang="en-US" altLang="en-US" sz="2400" dirty="0">
                <a:solidFill>
                  <a:srgbClr val="000000"/>
                </a:solidFill>
                <a:latin typeface="Arial (Body)"/>
              </a:rPr>
              <a:t>many data types are known as primitive data types</a:t>
            </a:r>
            <a:endParaRPr lang="en-US" altLang="en-US" sz="2400" dirty="0">
              <a:solidFill>
                <a:srgbClr val="000000"/>
              </a:solidFill>
              <a:latin typeface="Arial (Body)"/>
            </a:endParaRPr>
          </a:p>
          <a:p>
            <a:pPr marL="741600" lvl="1" indent="-284400" fontAlgn="base">
              <a:spcAft>
                <a:spcPct val="0"/>
              </a:spcAft>
              <a:buFont typeface="Arial" panose="020B0604020202020204" pitchFamily="34" charset="0"/>
              <a:buChar char="–"/>
            </a:pPr>
            <a:r>
              <a:rPr lang="en-US" altLang="en-US" sz="2400" dirty="0">
                <a:solidFill>
                  <a:srgbClr val="000000"/>
                </a:solidFill>
                <a:latin typeface="Arial (Body)"/>
              </a:rPr>
              <a:t>they store fundamental types of data</a:t>
            </a:r>
          </a:p>
          <a:p>
            <a:pPr marL="741600" lvl="1" indent="-284400" fontAlgn="base">
              <a:spcAft>
                <a:spcPct val="0"/>
              </a:spcAft>
              <a:buFont typeface="Arial" panose="020B0604020202020204" pitchFamily="34" charset="0"/>
              <a:buChar char="–"/>
            </a:pPr>
            <a:r>
              <a:rPr lang="en-US" altLang="en-US" sz="2400" dirty="0">
                <a:solidFill>
                  <a:srgbClr val="000000"/>
                </a:solidFill>
                <a:latin typeface="Arial (Body)"/>
              </a:rPr>
              <a:t>such as strings and </a:t>
            </a:r>
            <a:r>
              <a:rPr lang="en-US" altLang="en-US" sz="2400" dirty="0" smtClean="0">
                <a:solidFill>
                  <a:srgbClr val="000000"/>
                </a:solidFill>
                <a:latin typeface="Arial (Body)"/>
              </a:rPr>
              <a:t>integers</a:t>
            </a:r>
            <a:endParaRPr lang="en-IN" dirty="0"/>
          </a:p>
        </p:txBody>
      </p:sp>
    </p:spTree>
    <p:extLst>
      <p:ext uri="{BB962C8B-B14F-4D97-AF65-F5344CB8AC3E}">
        <p14:creationId xmlns:p14="http://schemas.microsoft.com/office/powerpoint/2010/main" val="2924681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Variable Names</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idx="1"/>
          </p:nvPr>
        </p:nvSpPr>
        <p:spPr>
          <a:xfrm>
            <a:off x="457200" y="1600200"/>
            <a:ext cx="8229600" cy="3385512"/>
          </a:xfrm>
        </p:spPr>
        <p:txBody>
          <a:bodyPr wrap="square" lIns="91425" tIns="91425" rIns="91425" bIns="91425">
            <a:spAutoFit/>
          </a:bodyPr>
          <a:lstStyle/>
          <a:p>
            <a:pPr lvl="0" indent="-255600" fontAlgn="base">
              <a:spcAft>
                <a:spcPct val="0"/>
              </a:spcAft>
              <a:buFont typeface="Arial" panose="020B0604020202020204" pitchFamily="34" charset="0"/>
              <a:buChar char="•"/>
            </a:pPr>
            <a:r>
              <a:rPr lang="en-US" altLang="en-US" sz="2400" dirty="0">
                <a:solidFill>
                  <a:srgbClr val="000000"/>
                </a:solidFill>
                <a:latin typeface="Arial (Body)"/>
                <a:ea typeface="+mn-ea"/>
              </a:rPr>
              <a:t>A variable name identifies a variable</a:t>
            </a:r>
          </a:p>
          <a:p>
            <a:pPr lvl="0" indent="-255600" fontAlgn="base">
              <a:spcAft>
                <a:spcPct val="0"/>
              </a:spcAft>
              <a:buFont typeface="Arial" panose="020B0604020202020204" pitchFamily="34" charset="0"/>
              <a:buChar char="•"/>
            </a:pPr>
            <a:r>
              <a:rPr lang="en-US" altLang="en-US" sz="2400" dirty="0">
                <a:solidFill>
                  <a:srgbClr val="000000"/>
                </a:solidFill>
                <a:latin typeface="Arial (Body)"/>
                <a:ea typeface="+mn-ea"/>
              </a:rPr>
              <a:t>Always choose a meaningful name for variables</a:t>
            </a:r>
          </a:p>
          <a:p>
            <a:pPr lvl="0" indent="-255600" fontAlgn="base">
              <a:spcAft>
                <a:spcPct val="0"/>
              </a:spcAft>
              <a:buFont typeface="Arial" panose="020B0604020202020204" pitchFamily="34" charset="0"/>
              <a:buChar char="•"/>
            </a:pPr>
            <a:r>
              <a:rPr lang="en-US" altLang="en-US" sz="2400" dirty="0">
                <a:solidFill>
                  <a:srgbClr val="000000"/>
                </a:solidFill>
                <a:latin typeface="Arial (Body)"/>
                <a:ea typeface="+mn-ea"/>
              </a:rPr>
              <a:t>Basic naming conventions are:</a:t>
            </a:r>
          </a:p>
          <a:p>
            <a:pPr marL="741600" lvl="1" indent="-284400" fontAlgn="base">
              <a:spcAft>
                <a:spcPct val="0"/>
              </a:spcAft>
              <a:buFont typeface="Arial" panose="020B0604020202020204" pitchFamily="34" charset="0"/>
              <a:buChar char="–"/>
            </a:pPr>
            <a:r>
              <a:rPr lang="en-US" altLang="en-US" sz="2400" dirty="0">
                <a:solidFill>
                  <a:srgbClr val="000000"/>
                </a:solidFill>
                <a:latin typeface="Arial (Body)"/>
              </a:rPr>
              <a:t>the first character </a:t>
            </a:r>
            <a:r>
              <a:rPr lang="en-US" altLang="en-US" sz="2400" dirty="0" smtClean="0">
                <a:solidFill>
                  <a:srgbClr val="000000"/>
                </a:solidFill>
                <a:latin typeface="Arial (Body)"/>
              </a:rPr>
              <a:t>must be a letter (upper or lowercase) or an underscore (_)</a:t>
            </a:r>
          </a:p>
          <a:p>
            <a:pPr marL="741600" lvl="1" indent="-284400" fontAlgn="base">
              <a:spcAft>
                <a:spcPct val="0"/>
              </a:spcAft>
              <a:buFont typeface="Arial" panose="020B0604020202020204" pitchFamily="34" charset="0"/>
              <a:buChar char="–"/>
            </a:pPr>
            <a:r>
              <a:rPr lang="en-US" altLang="en-US" sz="2400" dirty="0" smtClean="0">
                <a:solidFill>
                  <a:srgbClr val="000000"/>
                </a:solidFill>
                <a:latin typeface="Arial (Body)"/>
              </a:rPr>
              <a:t>the name cannot contain spaces</a:t>
            </a:r>
          </a:p>
          <a:p>
            <a:pPr marL="741600" lvl="1" indent="-284400" fontAlgn="base">
              <a:spcAft>
                <a:spcPct val="0"/>
              </a:spcAft>
              <a:buFont typeface="Arial" panose="020B0604020202020204" pitchFamily="34" charset="0"/>
              <a:buChar char="–"/>
            </a:pPr>
            <a:r>
              <a:rPr lang="en-US" altLang="en-US" sz="2400" dirty="0" smtClean="0">
                <a:solidFill>
                  <a:srgbClr val="000000"/>
                </a:solidFill>
                <a:latin typeface="Arial (Body)"/>
              </a:rPr>
              <a:t>do not use</a:t>
            </a:r>
            <a:endParaRPr lang="en-US" altLang="en-US" sz="2400" dirty="0">
              <a:solidFill>
                <a:srgbClr val="000000"/>
              </a:solidFill>
              <a:latin typeface="Arial (Body)"/>
            </a:endParaRPr>
          </a:p>
        </p:txBody>
      </p:sp>
      <p:graphicFrame>
        <p:nvGraphicFramePr>
          <p:cNvPr id="5" name="Object 4" descr="c sharp"/>
          <p:cNvGraphicFramePr>
            <a:graphicFrameLocks noChangeAspect="1"/>
          </p:cNvGraphicFramePr>
          <p:nvPr>
            <p:extLst>
              <p:ext uri="{D42A27DB-BD31-4B8C-83A1-F6EECF244321}">
                <p14:modId xmlns:p14="http://schemas.microsoft.com/office/powerpoint/2010/main" val="1949014780"/>
              </p:ext>
            </p:extLst>
          </p:nvPr>
        </p:nvGraphicFramePr>
        <p:xfrm>
          <a:off x="2753391" y="4548217"/>
          <a:ext cx="427478" cy="314984"/>
        </p:xfrm>
        <a:graphic>
          <a:graphicData uri="http://schemas.openxmlformats.org/presentationml/2006/ole">
            <mc:AlternateContent xmlns:mc="http://schemas.openxmlformats.org/markup-compatibility/2006">
              <mc:Choice xmlns:v="urn:schemas-microsoft-com:vml" Requires="v">
                <p:oleObj spid="_x0000_s4273" name="Equation" r:id="rId3" imgW="241200" imgH="177480" progId="Equation.DSMT4">
                  <p:embed/>
                </p:oleObj>
              </mc:Choice>
              <mc:Fallback>
                <p:oleObj name="Equation" r:id="rId3" imgW="241200" imgH="177480" progId="Equation.DSMT4">
                  <p:embed/>
                  <p:pic>
                    <p:nvPicPr>
                      <p:cNvPr id="0" name=""/>
                      <p:cNvPicPr/>
                      <p:nvPr/>
                    </p:nvPicPr>
                    <p:blipFill>
                      <a:blip r:embed="rId4"/>
                      <a:stretch>
                        <a:fillRect/>
                      </a:stretch>
                    </p:blipFill>
                    <p:spPr>
                      <a:xfrm>
                        <a:off x="2753391" y="4548217"/>
                        <a:ext cx="427478" cy="314984"/>
                      </a:xfrm>
                      <a:prstGeom prst="rect">
                        <a:avLst/>
                      </a:prstGeom>
                    </p:spPr>
                  </p:pic>
                </p:oleObj>
              </mc:Fallback>
            </mc:AlternateContent>
          </a:graphicData>
        </a:graphic>
      </p:graphicFrame>
      <p:sp>
        <p:nvSpPr>
          <p:cNvPr id="4" name="Content Placeholder 3"/>
          <p:cNvSpPr>
            <a:spLocks noGrp="1"/>
          </p:cNvSpPr>
          <p:nvPr>
            <p:ph idx="13"/>
          </p:nvPr>
        </p:nvSpPr>
        <p:spPr>
          <a:xfrm>
            <a:off x="3180869" y="4407059"/>
            <a:ext cx="4264090" cy="488340"/>
          </a:xfrm>
        </p:spPr>
        <p:txBody>
          <a:bodyPr/>
          <a:lstStyle/>
          <a:p>
            <a:pPr marL="0" lvl="1" indent="0">
              <a:spcBef>
                <a:spcPts val="0"/>
              </a:spcBef>
              <a:buNone/>
            </a:pPr>
            <a:r>
              <a:rPr lang="en-US" altLang="en-US" sz="2400" dirty="0">
                <a:solidFill>
                  <a:srgbClr val="000000"/>
                </a:solidFill>
                <a:latin typeface="Arial (Body)"/>
              </a:rPr>
              <a:t>keywords or reserved </a:t>
            </a:r>
            <a:r>
              <a:rPr lang="en-US" altLang="en-US" sz="2400" dirty="0" smtClean="0">
                <a:solidFill>
                  <a:srgbClr val="000000"/>
                </a:solidFill>
                <a:latin typeface="Arial (Body)"/>
              </a:rPr>
              <a:t>words</a:t>
            </a:r>
            <a:endParaRPr lang="en-IN" dirty="0"/>
          </a:p>
        </p:txBody>
      </p:sp>
    </p:spTree>
    <p:extLst>
      <p:ext uri="{BB962C8B-B14F-4D97-AF65-F5344CB8AC3E}">
        <p14:creationId xmlns:p14="http://schemas.microsoft.com/office/powerpoint/2010/main" val="1962288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0"/>
              </a:spcBef>
              <a:spcAft>
                <a:spcPct val="0"/>
              </a:spcAft>
              <a:buClrTx/>
            </a:pPr>
            <a:r>
              <a:rPr lang="en-US" altLang="en-US" dirty="0" smtClean="0">
                <a:solidFill>
                  <a:schemeClr val="tx2"/>
                </a:solidFill>
                <a:latin typeface="Times New Roman" panose="02020603050405020304" pitchFamily="18" charset="0"/>
                <a:ea typeface="+mj-ea"/>
                <a:cs typeface="Times New Roman" panose="02020603050405020304" pitchFamily="18" charset="0"/>
              </a:rPr>
              <a:t>String Variables</a:t>
            </a:r>
            <a:endParaRPr lang="en-US" altLang="en-US"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type="body" idx="1"/>
          </p:nvPr>
        </p:nvSpPr>
        <p:spPr>
          <a:xfrm>
            <a:off x="457200" y="1600201"/>
            <a:ext cx="8229600" cy="2416016"/>
          </a:xfrm>
        </p:spPr>
        <p:txBody>
          <a:bodyPr wrap="square" lIns="91425" tIns="91425" rIns="91425" bIns="91425">
            <a:spAutoFit/>
          </a:bodyPr>
          <a:lstStyle/>
          <a:p>
            <a:pPr lvl="0" fontAlgn="base">
              <a:spcAft>
                <a:spcPct val="0"/>
              </a:spcAft>
              <a:buFont typeface="Arial" panose="020B0604020202020204" pitchFamily="34" charset="0"/>
              <a:buChar char="•"/>
            </a:pPr>
            <a:r>
              <a:rPr lang="en-US" altLang="en-US" sz="2000" dirty="0">
                <a:solidFill>
                  <a:srgbClr val="000000"/>
                </a:solidFill>
                <a:latin typeface="Arial (Body)"/>
                <a:ea typeface="+mn-ea"/>
              </a:rPr>
              <a:t>String is a combination of characters </a:t>
            </a:r>
          </a:p>
          <a:p>
            <a:pPr lvl="0" fontAlgn="base">
              <a:spcAft>
                <a:spcPct val="0"/>
              </a:spcAft>
              <a:buFont typeface="Arial" panose="020B0604020202020204" pitchFamily="34" charset="0"/>
              <a:buChar char="•"/>
            </a:pPr>
            <a:r>
              <a:rPr lang="en-US" altLang="en-US" sz="2000" dirty="0">
                <a:solidFill>
                  <a:srgbClr val="000000"/>
                </a:solidFill>
                <a:latin typeface="Arial (Body)"/>
                <a:ea typeface="+mn-ea"/>
              </a:rPr>
              <a:t>A variable of the string data type can hold any combination of characters, such as names, phone numbers, and social security numbers</a:t>
            </a:r>
          </a:p>
          <a:p>
            <a:pPr lvl="0" fontAlgn="base">
              <a:spcAft>
                <a:spcPct val="0"/>
              </a:spcAft>
              <a:buFont typeface="Arial" panose="020B0604020202020204" pitchFamily="34" charset="0"/>
              <a:buChar char="•"/>
            </a:pPr>
            <a:r>
              <a:rPr lang="en-US" altLang="en-US" sz="2000" dirty="0">
                <a:solidFill>
                  <a:srgbClr val="000000"/>
                </a:solidFill>
                <a:latin typeface="Arial (Body)"/>
                <a:ea typeface="+mn-ea"/>
              </a:rPr>
              <a:t>Value of a string variable is assigned on the right of </a:t>
            </a:r>
            <a:r>
              <a:rPr lang="en-US" altLang="en-US" sz="2000" dirty="0">
                <a:solidFill>
                  <a:srgbClr val="000000"/>
                </a:solidFill>
                <a:latin typeface="Consolas" panose="020B0609020204030204" pitchFamily="49" charset="0"/>
                <a:ea typeface="+mn-ea"/>
                <a:cs typeface="Consolas" panose="020B0609020204030204" pitchFamily="49" charset="0"/>
              </a:rPr>
              <a:t>=</a:t>
            </a:r>
            <a:r>
              <a:rPr lang="en-US" altLang="en-US" sz="2000" dirty="0">
                <a:solidFill>
                  <a:srgbClr val="000000"/>
                </a:solidFill>
                <a:latin typeface="Arial (Body)"/>
                <a:ea typeface="+mn-ea"/>
              </a:rPr>
              <a:t> operator surrounded by a pair of double quotes</a:t>
            </a:r>
            <a:r>
              <a:rPr lang="en-US" altLang="en-US" sz="2000" dirty="0" smtClean="0">
                <a:solidFill>
                  <a:srgbClr val="000000"/>
                </a:solidFill>
                <a:latin typeface="Arial (Body)"/>
                <a:ea typeface="+mn-ea"/>
              </a:rPr>
              <a:t>:</a:t>
            </a:r>
            <a:endParaRPr lang="en-US" altLang="en-US" sz="2000" dirty="0">
              <a:solidFill>
                <a:srgbClr val="000000"/>
              </a:solidFill>
              <a:latin typeface="Arial (Body)"/>
              <a:ea typeface="+mn-ea"/>
            </a:endParaRPr>
          </a:p>
        </p:txBody>
      </p:sp>
      <p:pic>
        <p:nvPicPr>
          <p:cNvPr id="10" name="Picture 9" descr="A line of code.  Product description equals double quote Italian espresso machine double quote semicol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873" y="4070380"/>
            <a:ext cx="7431423" cy="253755"/>
          </a:xfrm>
          <a:prstGeom prst="rect">
            <a:avLst/>
          </a:prstGeom>
        </p:spPr>
      </p:pic>
      <p:sp>
        <p:nvSpPr>
          <p:cNvPr id="6" name="Content Placeholder 5"/>
          <p:cNvSpPr>
            <a:spLocks noGrp="1"/>
          </p:cNvSpPr>
          <p:nvPr>
            <p:ph sz="quarter" idx="15"/>
          </p:nvPr>
        </p:nvSpPr>
        <p:spPr>
          <a:xfrm>
            <a:off x="457200" y="4343400"/>
            <a:ext cx="8229600" cy="751114"/>
          </a:xfrm>
        </p:spPr>
        <p:txBody>
          <a:bodyPr/>
          <a:lstStyle/>
          <a:p>
            <a:pPr lvl="0" fontAlgn="base">
              <a:spcAft>
                <a:spcPct val="0"/>
              </a:spcAft>
              <a:buFont typeface="Arial" panose="020B0604020202020204" pitchFamily="34" charset="0"/>
              <a:buChar char="•"/>
            </a:pPr>
            <a:r>
              <a:rPr lang="en-US" altLang="en-US" sz="2000" dirty="0">
                <a:solidFill>
                  <a:srgbClr val="000000"/>
                </a:solidFill>
                <a:latin typeface="Arial (Body)"/>
              </a:rPr>
              <a:t>The following assigns the </a:t>
            </a:r>
            <a:r>
              <a:rPr lang="en-US" altLang="en-US" sz="2000" dirty="0">
                <a:solidFill>
                  <a:srgbClr val="000000"/>
                </a:solidFill>
                <a:latin typeface="Consolas" panose="020B0609020204030204" pitchFamily="49" charset="0"/>
                <a:cs typeface="Consolas" panose="020B0609020204030204" pitchFamily="49" charset="0"/>
              </a:rPr>
              <a:t>productDescription</a:t>
            </a:r>
            <a:r>
              <a:rPr lang="en-US" altLang="en-US" sz="2000" dirty="0">
                <a:solidFill>
                  <a:srgbClr val="000000"/>
                </a:solidFill>
                <a:latin typeface="Arial (Body)"/>
              </a:rPr>
              <a:t> string to a Label control named </a:t>
            </a:r>
            <a:r>
              <a:rPr lang="en-US" altLang="en-US" sz="2000" dirty="0">
                <a:solidFill>
                  <a:srgbClr val="000000"/>
                </a:solidFill>
                <a:latin typeface="Consolas" panose="020B0609020204030204" pitchFamily="49" charset="0"/>
                <a:cs typeface="Consolas" panose="020B0609020204030204" pitchFamily="49" charset="0"/>
              </a:rPr>
              <a:t>productLabel</a:t>
            </a:r>
            <a:r>
              <a:rPr lang="en-US" altLang="en-US" sz="2000" dirty="0" smtClean="0">
                <a:solidFill>
                  <a:srgbClr val="000000"/>
                </a:solidFill>
                <a:latin typeface="Arial (Body)"/>
              </a:rPr>
              <a:t>:</a:t>
            </a:r>
            <a:endParaRPr lang="en-US" sz="2000" dirty="0"/>
          </a:p>
        </p:txBody>
      </p:sp>
      <p:pic>
        <p:nvPicPr>
          <p:cNvPr id="11" name="Picture 10" descr="A line of code.  Product label equals product description semicol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374" y="5202584"/>
            <a:ext cx="5232205" cy="253755"/>
          </a:xfrm>
          <a:prstGeom prst="rect">
            <a:avLst/>
          </a:prstGeom>
        </p:spPr>
      </p:pic>
      <p:sp>
        <p:nvSpPr>
          <p:cNvPr id="8" name="Content Placeholder 7"/>
          <p:cNvSpPr>
            <a:spLocks noGrp="1"/>
          </p:cNvSpPr>
          <p:nvPr>
            <p:ph sz="quarter" idx="17"/>
          </p:nvPr>
        </p:nvSpPr>
        <p:spPr>
          <a:xfrm>
            <a:off x="457200" y="5500912"/>
            <a:ext cx="8229600" cy="500063"/>
          </a:xfrm>
        </p:spPr>
        <p:txBody>
          <a:bodyPr/>
          <a:lstStyle/>
          <a:p>
            <a:pPr lvl="0" fontAlgn="base">
              <a:spcAft>
                <a:spcPct val="0"/>
              </a:spcAft>
              <a:buFont typeface="Arial" panose="020B0604020202020204" pitchFamily="34" charset="0"/>
              <a:buChar char="•"/>
            </a:pPr>
            <a:r>
              <a:rPr lang="en-US" altLang="en-US" sz="2000" dirty="0" smtClean="0">
                <a:solidFill>
                  <a:srgbClr val="000000"/>
                </a:solidFill>
                <a:latin typeface="Arial (Body)"/>
              </a:rPr>
              <a:t>You </a:t>
            </a:r>
            <a:r>
              <a:rPr lang="en-US" altLang="en-US" sz="2000" dirty="0">
                <a:solidFill>
                  <a:srgbClr val="000000"/>
                </a:solidFill>
                <a:latin typeface="Arial (Body)"/>
              </a:rPr>
              <a:t>can also display a string variable in a Message Box</a:t>
            </a:r>
            <a:r>
              <a:rPr lang="en-US" altLang="en-US" sz="2000" dirty="0" smtClean="0">
                <a:solidFill>
                  <a:srgbClr val="000000"/>
                </a:solidFill>
                <a:latin typeface="Arial (Body)"/>
              </a:rPr>
              <a:t>:</a:t>
            </a:r>
            <a:endParaRPr lang="en-US" altLang="en-US" sz="2000" dirty="0">
              <a:solidFill>
                <a:srgbClr val="000000"/>
              </a:solidFill>
              <a:latin typeface="Arial (Body)"/>
            </a:endParaRPr>
          </a:p>
        </p:txBody>
      </p:sp>
      <p:pic>
        <p:nvPicPr>
          <p:cNvPr id="9" name="Picture 8" descr="A line of code. Message box period show left parenthesis product description right parenthesis semicol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292" y="6021260"/>
            <a:ext cx="5460785" cy="260602"/>
          </a:xfrm>
          <a:prstGeom prst="rect">
            <a:avLst/>
          </a:prstGeom>
        </p:spPr>
      </p:pic>
    </p:spTree>
    <p:extLst>
      <p:ext uri="{BB962C8B-B14F-4D97-AF65-F5344CB8AC3E}">
        <p14:creationId xmlns:p14="http://schemas.microsoft.com/office/powerpoint/2010/main" val="2469050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8718</TotalTime>
  <Words>2557</Words>
  <Application>Microsoft Office PowerPoint</Application>
  <PresentationFormat>On-screen Show (4:3)</PresentationFormat>
  <Paragraphs>286</Paragraphs>
  <Slides>43</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2" baseType="lpstr">
      <vt:lpstr>Arial</vt:lpstr>
      <vt:lpstr>Arial (Body)</vt:lpstr>
      <vt:lpstr>Consolas</vt:lpstr>
      <vt:lpstr>Noto Sans Symbols</vt:lpstr>
      <vt:lpstr>Times New Roman</vt:lpstr>
      <vt:lpstr>Verdana</vt:lpstr>
      <vt:lpstr>508 Lecture</vt:lpstr>
      <vt:lpstr>1_508 Lecture</vt:lpstr>
      <vt:lpstr>Equation</vt:lpstr>
      <vt:lpstr>Starting out with Visual</vt:lpstr>
      <vt:lpstr>Topics (1 of 2)</vt:lpstr>
      <vt:lpstr>Topics (2 of 2)</vt:lpstr>
      <vt:lpstr>3.1 Reading Input with TextBox Control</vt:lpstr>
      <vt:lpstr>The Text Property</vt:lpstr>
      <vt:lpstr>3.2 A First Look at Variables</vt:lpstr>
      <vt:lpstr>Data Types</vt:lpstr>
      <vt:lpstr>Variable Names</vt:lpstr>
      <vt:lpstr>String Variables</vt:lpstr>
      <vt:lpstr>String Concatenation</vt:lpstr>
      <vt:lpstr>Declaring Variables Before Using Them</vt:lpstr>
      <vt:lpstr>Local Variables and Scope</vt:lpstr>
      <vt:lpstr>Rules of Variables</vt:lpstr>
      <vt:lpstr>3.3 Numeric Data Types and Variables</vt:lpstr>
      <vt:lpstr>The decimal Data Type</vt:lpstr>
      <vt:lpstr>Explicit Conversion with Cast Operators</vt:lpstr>
      <vt:lpstr>3.4 Performing Calculations</vt:lpstr>
      <vt:lpstr>Rules for Performing Calculations</vt:lpstr>
      <vt:lpstr>Integer Division</vt:lpstr>
      <vt:lpstr>3.5 Inputting and Outputting Numeric Values</vt:lpstr>
      <vt:lpstr>Displaying Numeric Values</vt:lpstr>
      <vt:lpstr>3.6 Formatting Numbers with the ToString Method</vt:lpstr>
      <vt:lpstr>3.7 Simple Exception Handling</vt:lpstr>
      <vt:lpstr>Throwing an Exception</vt:lpstr>
      <vt:lpstr>3.8 Using Named Constants</vt:lpstr>
      <vt:lpstr>3.9 Declaring Variables as Fields</vt:lpstr>
      <vt:lpstr>3.10 Using the Math Class</vt:lpstr>
      <vt:lpstr>3.11 More G U I Details – Tab Order</vt:lpstr>
      <vt:lpstr>Tab Order (1 of 2)</vt:lpstr>
      <vt:lpstr>Tab Order (2 of 2)</vt:lpstr>
      <vt:lpstr>Assign Keyboard Access Key to Buttons</vt:lpstr>
      <vt:lpstr>Setting Colors</vt:lpstr>
      <vt:lpstr>Background Images for Forms</vt:lpstr>
      <vt:lpstr>GroupBoxes versus Panels</vt:lpstr>
      <vt:lpstr>3.12 Using the Debugger to Locate Logic Errors</vt:lpstr>
      <vt:lpstr>Breakpoints (1 of 2)</vt:lpstr>
      <vt:lpstr>Breakpoints (2 of 2)</vt:lpstr>
      <vt:lpstr>Break Mode</vt:lpstr>
      <vt:lpstr>Autos, Locals, and Watch Windows</vt:lpstr>
      <vt:lpstr>The Locals Window</vt:lpstr>
      <vt:lpstr>Single-Stepping (1 of 2)</vt:lpstr>
      <vt:lpstr>Single-Stepping (2 of 2)</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Out With Visual C#®, 4e</dc:title>
  <dc:subject>Computer Science</dc:subject>
  <dc:creator>Gaddis</dc:creator>
  <cp:keywords>Starting Out With Visual C#</cp:keywords>
  <cp:lastModifiedBy>P, Pavendan (Cognizant)</cp:lastModifiedBy>
  <cp:revision>977</cp:revision>
  <dcterms:modified xsi:type="dcterms:W3CDTF">2018-03-22T13:23:08Z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