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3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37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C1F9D-8071-49ED-A650-292CFC5C4E63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598C0-569B-4A30-8E56-F51B54B5A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694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Syntax Errors are very</a:t>
            </a:r>
            <a:r>
              <a:rPr lang="en-US" baseline="0" dirty="0"/>
              <a:t> different from Logic Errors! </a:t>
            </a:r>
          </a:p>
          <a:p>
            <a:r>
              <a:rPr lang="en-US" baseline="0" dirty="0"/>
              <a:t>Logic Errors are very hard to find and need lot of testing.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1598C0-569B-4A30-8E56-F51B54B5AB1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957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en-US" sz="4800" b="0" strike="noStrike" spc="-1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en-US" sz="4800" b="0" strike="noStrike" spc="-1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en-US" sz="4800" b="0" strike="noStrike" spc="-1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5" name="Picture 34"/>
          <p:cNvPicPr/>
          <p:nvPr/>
        </p:nvPicPr>
        <p:blipFill>
          <a:blip r:embed="rId2"/>
          <a:stretch/>
        </p:blipFill>
        <p:spPr>
          <a:xfrm>
            <a:off x="1735560" y="1600200"/>
            <a:ext cx="5672520" cy="4525920"/>
          </a:xfrm>
          <a:prstGeom prst="rect">
            <a:avLst/>
          </a:prstGeom>
          <a:ln>
            <a:noFill/>
          </a:ln>
        </p:spPr>
      </p:pic>
      <p:pic>
        <p:nvPicPr>
          <p:cNvPr id="36" name="Picture 35"/>
          <p:cNvPicPr/>
          <p:nvPr/>
        </p:nvPicPr>
        <p:blipFill>
          <a:blip r:embed="rId2"/>
          <a:stretch/>
        </p:blipFill>
        <p:spPr>
          <a:xfrm>
            <a:off x="1735560" y="1600200"/>
            <a:ext cx="5672520" cy="4525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en-US" sz="4800" b="0" strike="noStrike" spc="-1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en-US" sz="4800" b="0" strike="noStrike" spc="-1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en-US" sz="4800" b="0" strike="noStrike" spc="-1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en-US" sz="4800" b="0" strike="noStrike" spc="-1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29600" cy="5299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en-US" sz="4800" b="0" strike="noStrike" spc="-1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en-US" sz="4800" b="0" strike="noStrike" spc="-1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en-US" sz="4800" b="0" strike="noStrike" spc="-1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en-US" sz="4800" b="0" strike="noStrike" spc="-1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en-US" sz="4800" b="0" strike="noStrike" spc="-1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en-US" sz="4800" b="0" strike="noStrike" spc="-1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en-US" sz="4800" b="0" strike="noStrike" spc="-1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6" name="Picture 75"/>
          <p:cNvPicPr/>
          <p:nvPr/>
        </p:nvPicPr>
        <p:blipFill>
          <a:blip r:embed="rId2"/>
          <a:stretch/>
        </p:blipFill>
        <p:spPr>
          <a:xfrm>
            <a:off x="1735560" y="1600200"/>
            <a:ext cx="5672520" cy="4525920"/>
          </a:xfrm>
          <a:prstGeom prst="rect">
            <a:avLst/>
          </a:prstGeom>
          <a:ln>
            <a:noFill/>
          </a:ln>
        </p:spPr>
      </p:pic>
      <p:pic>
        <p:nvPicPr>
          <p:cNvPr id="77" name="Picture 76"/>
          <p:cNvPicPr/>
          <p:nvPr/>
        </p:nvPicPr>
        <p:blipFill>
          <a:blip r:embed="rId2"/>
          <a:stretch/>
        </p:blipFill>
        <p:spPr>
          <a:xfrm>
            <a:off x="1735560" y="1600200"/>
            <a:ext cx="5672520" cy="4525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en-US" sz="4800" b="0" strike="noStrike" spc="-1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en-US" sz="4800" b="0" strike="noStrike" spc="-1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en-US" sz="4800" b="0" strike="noStrike" spc="-1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29600" cy="5299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en-US" sz="4800" b="0" strike="noStrike" spc="-1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en-US" sz="4800" b="0" strike="noStrike" spc="-1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en-US" sz="4800" b="0" strike="noStrike" spc="-1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r>
              <a:rPr lang="en-US" sz="4800" b="0" strike="noStrike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/>
          <a:lstStyle/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742680" lvl="1" indent="-285480"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143000" lvl="2" indent="-22860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600200" lvl="3" indent="-228600"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057400" lvl="4" indent="-228600">
              <a:buClr>
                <a:srgbClr val="000000"/>
              </a:buClr>
              <a:buFont typeface="Arial"/>
              <a:buChar char="»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057400" lvl="5" indent="-228600">
              <a:buClr>
                <a:srgbClr val="000000"/>
              </a:buClr>
              <a:buFont typeface="Arial"/>
              <a:buChar char="»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2057400" lvl="6" indent="-228600">
              <a:buClr>
                <a:srgbClr val="000000"/>
              </a:buClr>
              <a:buFont typeface="Arial"/>
              <a:buChar char="»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228600" y="6248160"/>
            <a:ext cx="4191120" cy="476280"/>
          </a:xfrm>
          <a:prstGeom prst="rect">
            <a:avLst/>
          </a:prstGeom>
        </p:spPr>
        <p:txBody>
          <a:bodyPr lIns="90000" tIns="46800" rIns="90000" bIns="46800"/>
          <a:lstStyle/>
          <a:p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Copyright © 2017 Pearson Education,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9" descr="DG_Bar_Blue_USLetter_RGB"/>
          <p:cNvPicPr/>
          <p:nvPr/>
        </p:nvPicPr>
        <p:blipFill>
          <a:blip r:embed="rId14"/>
          <a:stretch/>
        </p:blipFill>
        <p:spPr>
          <a:xfrm>
            <a:off x="0" y="6248520"/>
            <a:ext cx="9144000" cy="609480"/>
          </a:xfrm>
          <a:prstGeom prst="rect">
            <a:avLst/>
          </a:prstGeom>
          <a:ln>
            <a:noFill/>
          </a:ln>
        </p:spPr>
      </p:pic>
      <p:pic>
        <p:nvPicPr>
          <p:cNvPr id="38" name="Picture 9" descr="DG_Bar_Blue_USLetter_RGB"/>
          <p:cNvPicPr/>
          <p:nvPr/>
        </p:nvPicPr>
        <p:blipFill>
          <a:blip r:embed="rId14"/>
          <a:stretch/>
        </p:blipFill>
        <p:spPr>
          <a:xfrm>
            <a:off x="0" y="6248520"/>
            <a:ext cx="9144000" cy="609480"/>
          </a:xfrm>
          <a:prstGeom prst="rect">
            <a:avLst/>
          </a:prstGeom>
          <a:ln>
            <a:noFill/>
          </a:ln>
        </p:spPr>
      </p:pic>
      <p:pic>
        <p:nvPicPr>
          <p:cNvPr id="39" name="Picture 9" descr="DG_Bar_Blue_USLetter_RGB"/>
          <p:cNvPicPr/>
          <p:nvPr/>
        </p:nvPicPr>
        <p:blipFill>
          <a:blip r:embed="rId14"/>
          <a:stretch/>
        </p:blipFill>
        <p:spPr>
          <a:xfrm>
            <a:off x="0" y="6248520"/>
            <a:ext cx="9144000" cy="609480"/>
          </a:xfrm>
          <a:prstGeom prst="rect">
            <a:avLst/>
          </a:prstGeom>
          <a:ln>
            <a:noFill/>
          </a:ln>
        </p:spPr>
      </p:pic>
      <p:pic>
        <p:nvPicPr>
          <p:cNvPr id="40" name="Picture 7"/>
          <p:cNvPicPr/>
          <p:nvPr/>
        </p:nvPicPr>
        <p:blipFill>
          <a:blip r:embed="rId15"/>
          <a:stretch/>
        </p:blipFill>
        <p:spPr>
          <a:xfrm>
            <a:off x="0" y="0"/>
            <a:ext cx="4998960" cy="6248520"/>
          </a:xfrm>
          <a:prstGeom prst="rect">
            <a:avLst/>
          </a:prstGeom>
          <a:ln>
            <a:noFill/>
          </a:ln>
        </p:spPr>
      </p:pic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r>
              <a:rPr lang="en-US" sz="4800" b="0" strike="noStrike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/>
          <a:lstStyle/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742680" lvl="1" indent="-285480"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143000" lvl="2" indent="-22860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600200" lvl="3" indent="-228600"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057400" lvl="4" indent="-228600">
              <a:buClr>
                <a:srgbClr val="000000"/>
              </a:buClr>
              <a:buFont typeface="Arial"/>
              <a:buChar char="»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057400" lvl="5" indent="-228600">
              <a:buClr>
                <a:srgbClr val="000000"/>
              </a:buClr>
              <a:buFont typeface="Arial"/>
              <a:buChar char="»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2057400" lvl="6" indent="-228600">
              <a:buClr>
                <a:srgbClr val="000000"/>
              </a:buClr>
              <a:buFont typeface="Arial"/>
              <a:buChar char="»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ftr"/>
          </p:nvPr>
        </p:nvSpPr>
        <p:spPr>
          <a:xfrm>
            <a:off x="5105160" y="0"/>
            <a:ext cx="3733560" cy="324000"/>
          </a:xfrm>
          <a:prstGeom prst="rect">
            <a:avLst/>
          </a:prstGeom>
        </p:spPr>
        <p:txBody>
          <a:bodyPr lIns="90000" tIns="46800" rIns="90000" bIns="46800"/>
          <a:lstStyle/>
          <a:p>
            <a:pPr algn="ctr"/>
            <a:r>
              <a:rPr lang="en-US" sz="1400" b="0" strike="noStrike" spc="-1">
                <a:solidFill>
                  <a:srgbClr val="4A5086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Copyright © 2017 Pearson Education, Inc.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5486040" y="609480"/>
            <a:ext cx="2971800" cy="2610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en-US" sz="4800" b="0" strike="noStrike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Chapter 2</a:t>
            </a:r>
          </a:p>
        </p:txBody>
      </p:sp>
      <p:sp>
        <p:nvSpPr>
          <p:cNvPr id="79" name="TextShape 2"/>
          <p:cNvSpPr txBox="1"/>
          <p:nvPr/>
        </p:nvSpPr>
        <p:spPr>
          <a:xfrm>
            <a:off x="5105160" y="3505320"/>
            <a:ext cx="3809880" cy="17524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/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Introduction to Visual C#</a:t>
            </a:r>
          </a:p>
        </p:txBody>
      </p:sp>
      <p:sp>
        <p:nvSpPr>
          <p:cNvPr id="80" name="CustomShape 3"/>
          <p:cNvSpPr/>
          <p:nvPr/>
        </p:nvSpPr>
        <p:spPr>
          <a:xfrm>
            <a:off x="5105520" y="0"/>
            <a:ext cx="3733560" cy="324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/>
            <a:r>
              <a:rPr lang="en-US" sz="1400" b="0" strike="noStrike" spc="-1">
                <a:solidFill>
                  <a:srgbClr val="4A508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Copyright © 2017 Pearson Education, Inc.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r>
              <a:rPr lang="en-US" sz="4000" b="0" strike="noStrike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2.3 Introduction to C# Code</a:t>
            </a:r>
            <a:endParaRPr lang="en-US" sz="4800" b="0" strike="noStrike" spc="-1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3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C# code is primarily organized in three ways: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Namespace: a container that holds classes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Class: a container that holds methods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Method: a group of one or more programming statements that perform some operations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file that contains program code is called a source code file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4" name="CustomShape 3"/>
          <p:cNvSpPr/>
          <p:nvPr/>
        </p:nvSpPr>
        <p:spPr>
          <a:xfrm>
            <a:off x="228600" y="6248520"/>
            <a:ext cx="4191120" cy="476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/>
            <a:r>
              <a:rPr lang="en-US" sz="1400" b="0" strike="noStrike" spc="-1">
                <a:solidFill>
                  <a:srgbClr val="4A508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Copyright © 2017 Pearson Education, Inc.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25" name="Picture 1"/>
          <p:cNvPicPr/>
          <p:nvPr/>
        </p:nvPicPr>
        <p:blipFill>
          <a:blip r:embed="rId2"/>
          <a:stretch/>
        </p:blipFill>
        <p:spPr>
          <a:xfrm>
            <a:off x="4844880" y="3936960"/>
            <a:ext cx="3575160" cy="25401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r>
              <a:rPr lang="en-US" sz="4000" b="0" strike="noStrike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Source Codes in the Solution Explorer</a:t>
            </a:r>
            <a:endParaRPr lang="en-US" sz="4800" b="0" strike="noStrike" spc="-1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7" name="TextShape 2"/>
          <p:cNvSpPr txBox="1"/>
          <p:nvPr/>
        </p:nvSpPr>
        <p:spPr>
          <a:xfrm>
            <a:off x="457200" y="156996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Each time a new project is created the following two source code files are automatically created: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Program.cs file: contains the application's start-up code to be executed when the application runs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Form1.cs contains code that is associated with the Form1 form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You can open them through the Solution Explorer 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8" name="CustomShape 3"/>
          <p:cNvSpPr/>
          <p:nvPr/>
        </p:nvSpPr>
        <p:spPr>
          <a:xfrm>
            <a:off x="228600" y="6248520"/>
            <a:ext cx="4191120" cy="476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/>
            <a:r>
              <a:rPr lang="en-US" sz="1400" b="0" strike="noStrike" spc="-1">
                <a:solidFill>
                  <a:srgbClr val="4A508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Copyright © 2017 Pearson Education, Inc.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29" name="Picture 1"/>
          <p:cNvPicPr/>
          <p:nvPr/>
        </p:nvPicPr>
        <p:blipFill>
          <a:blip r:embed="rId2"/>
          <a:stretch/>
        </p:blipFill>
        <p:spPr>
          <a:xfrm>
            <a:off x="2660760" y="3886200"/>
            <a:ext cx="3517920" cy="23623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en-US" sz="4800" b="0" strike="noStrike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Organization of the Form1.cs</a:t>
            </a:r>
          </a:p>
        </p:txBody>
      </p:sp>
      <p:sp>
        <p:nvSpPr>
          <p:cNvPr id="131" name="TextShape 2"/>
          <p:cNvSpPr txBox="1"/>
          <p:nvPr/>
        </p:nvSpPr>
        <p:spPr>
          <a:xfrm>
            <a:off x="456840" y="1600200"/>
            <a:ext cx="4419720" cy="45259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sample of Form1.cs: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57160" lvl="1" indent="-457200">
              <a:buClr>
                <a:srgbClr val="000000"/>
              </a:buClr>
              <a:buFont typeface="Arial"/>
              <a:buAutoNum type="arabicPeriod"/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using directives indicate which namespaces of .NET Framework this program will use.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57160" lvl="1" indent="-457200">
              <a:buClr>
                <a:srgbClr val="000000"/>
              </a:buClr>
              <a:buFont typeface="Arial"/>
              <a:buAutoNum type="arabicPeriod"/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user-defined namespace of the project not .NET Framework namespaces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57160" lvl="1" indent="-457200">
              <a:buClr>
                <a:srgbClr val="000000"/>
              </a:buClr>
              <a:buFont typeface="Arial"/>
              <a:buAutoNum type="arabicPeriod"/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Class declaration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57160" lvl="1" indent="-457200">
              <a:buClr>
                <a:srgbClr val="000000"/>
              </a:buClr>
              <a:buFont typeface="Arial"/>
              <a:buAutoNum type="arabicPeriod"/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method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C# code is organized as methods, which are contained inside classes, which are contained inside namespaces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2" name="TextShape 3"/>
          <p:cNvSpPr txBox="1"/>
          <p:nvPr/>
        </p:nvSpPr>
        <p:spPr>
          <a:xfrm>
            <a:off x="5562720" y="1600200"/>
            <a:ext cx="3047760" cy="45259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using System;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using System.Collections.Generic;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using System.ComponentModel;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using System.Data;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using System.Drawing;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using System.Linq;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using System.Text;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using System.Windows.Forms;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namespace Hello_World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{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public partial class Form1 : Form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{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public Form1()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{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    InitializeComponent();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}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}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}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0000"/>
              </a:buClr>
              <a:buFont typeface="Arial"/>
              <a:buChar char="•"/>
            </a:pPr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CustomShape 4"/>
          <p:cNvSpPr/>
          <p:nvPr/>
        </p:nvSpPr>
        <p:spPr>
          <a:xfrm>
            <a:off x="228600" y="6248520"/>
            <a:ext cx="4191120" cy="476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/>
            <a:r>
              <a:rPr lang="en-US" sz="1400" b="0" strike="noStrike" spc="-1">
                <a:solidFill>
                  <a:srgbClr val="4A508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Copyright © 2017 Pearson Education, Inc.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4" name="CustomShape 5"/>
          <p:cNvSpPr/>
          <p:nvPr/>
        </p:nvSpPr>
        <p:spPr>
          <a:xfrm>
            <a:off x="5334120" y="1752480"/>
            <a:ext cx="228600" cy="1524240"/>
          </a:xfrm>
          <a:custGeom>
            <a:avLst/>
            <a:gdLst/>
            <a:ahLst/>
            <a:cxnLst/>
            <a:rect l="0" t="0" r="r" b="b"/>
            <a:pathLst>
              <a:path w="637" h="4236">
                <a:moveTo>
                  <a:pt x="636" y="0"/>
                </a:moveTo>
                <a:cubicBezTo>
                  <a:pt x="477" y="0"/>
                  <a:pt x="318" y="26"/>
                  <a:pt x="318" y="52"/>
                </a:cubicBezTo>
                <a:lnTo>
                  <a:pt x="318" y="2064"/>
                </a:lnTo>
                <a:cubicBezTo>
                  <a:pt x="318" y="2091"/>
                  <a:pt x="159" y="2117"/>
                  <a:pt x="0" y="2117"/>
                </a:cubicBezTo>
                <a:cubicBezTo>
                  <a:pt x="159" y="2117"/>
                  <a:pt x="318" y="2143"/>
                  <a:pt x="318" y="2170"/>
                </a:cubicBezTo>
                <a:lnTo>
                  <a:pt x="318" y="4182"/>
                </a:lnTo>
                <a:cubicBezTo>
                  <a:pt x="318" y="4208"/>
                  <a:pt x="477" y="4235"/>
                  <a:pt x="636" y="4235"/>
                </a:cubicBezTo>
              </a:path>
            </a:pathLst>
          </a:custGeom>
          <a:noFill/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5" name="CustomShape 6"/>
          <p:cNvSpPr/>
          <p:nvPr/>
        </p:nvSpPr>
        <p:spPr>
          <a:xfrm>
            <a:off x="5105520" y="3733920"/>
            <a:ext cx="457200" cy="2057400"/>
          </a:xfrm>
          <a:custGeom>
            <a:avLst/>
            <a:gdLst/>
            <a:ahLst/>
            <a:cxnLst/>
            <a:rect l="0" t="0" r="r" b="b"/>
            <a:pathLst>
              <a:path w="1272" h="5716">
                <a:moveTo>
                  <a:pt x="1271" y="0"/>
                </a:moveTo>
                <a:cubicBezTo>
                  <a:pt x="953" y="0"/>
                  <a:pt x="635" y="52"/>
                  <a:pt x="635" y="105"/>
                </a:cubicBezTo>
                <a:lnTo>
                  <a:pt x="635" y="2752"/>
                </a:lnTo>
                <a:cubicBezTo>
                  <a:pt x="635" y="2805"/>
                  <a:pt x="317" y="2857"/>
                  <a:pt x="0" y="2857"/>
                </a:cubicBezTo>
                <a:cubicBezTo>
                  <a:pt x="317" y="2857"/>
                  <a:pt x="635" y="2910"/>
                  <a:pt x="635" y="2963"/>
                </a:cubicBezTo>
                <a:lnTo>
                  <a:pt x="635" y="5610"/>
                </a:lnTo>
                <a:cubicBezTo>
                  <a:pt x="635" y="5663"/>
                  <a:pt x="953" y="5715"/>
                  <a:pt x="1271" y="5715"/>
                </a:cubicBezTo>
              </a:path>
            </a:pathLst>
          </a:custGeom>
          <a:noFill/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6" name="CustomShape 7"/>
          <p:cNvSpPr/>
          <p:nvPr/>
        </p:nvSpPr>
        <p:spPr>
          <a:xfrm>
            <a:off x="5600880" y="4114800"/>
            <a:ext cx="228600" cy="1447920"/>
          </a:xfrm>
          <a:custGeom>
            <a:avLst/>
            <a:gdLst/>
            <a:ahLst/>
            <a:cxnLst/>
            <a:rect l="0" t="0" r="r" b="b"/>
            <a:pathLst>
              <a:path w="637" h="4024">
                <a:moveTo>
                  <a:pt x="636" y="0"/>
                </a:moveTo>
                <a:cubicBezTo>
                  <a:pt x="477" y="0"/>
                  <a:pt x="318" y="26"/>
                  <a:pt x="318" y="52"/>
                </a:cubicBezTo>
                <a:lnTo>
                  <a:pt x="318" y="1958"/>
                </a:lnTo>
                <a:cubicBezTo>
                  <a:pt x="318" y="1985"/>
                  <a:pt x="159" y="2011"/>
                  <a:pt x="0" y="2011"/>
                </a:cubicBezTo>
                <a:cubicBezTo>
                  <a:pt x="159" y="2011"/>
                  <a:pt x="318" y="2037"/>
                  <a:pt x="318" y="2064"/>
                </a:cubicBezTo>
                <a:lnTo>
                  <a:pt x="318" y="3970"/>
                </a:lnTo>
                <a:cubicBezTo>
                  <a:pt x="318" y="3996"/>
                  <a:pt x="477" y="4023"/>
                  <a:pt x="636" y="4023"/>
                </a:cubicBezTo>
              </a:path>
            </a:pathLst>
          </a:custGeom>
          <a:noFill/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7" name="CustomShape 8"/>
          <p:cNvSpPr/>
          <p:nvPr/>
        </p:nvSpPr>
        <p:spPr>
          <a:xfrm flipH="1">
            <a:off x="7772400" y="4495680"/>
            <a:ext cx="114480" cy="914400"/>
          </a:xfrm>
          <a:custGeom>
            <a:avLst/>
            <a:gdLst/>
            <a:ahLst/>
            <a:cxnLst/>
            <a:rect l="0" t="0" r="r" b="b"/>
            <a:pathLst>
              <a:path w="320" h="2542">
                <a:moveTo>
                  <a:pt x="0" y="0"/>
                </a:moveTo>
                <a:cubicBezTo>
                  <a:pt x="80" y="0"/>
                  <a:pt x="160" y="13"/>
                  <a:pt x="160" y="26"/>
                </a:cubicBezTo>
                <a:lnTo>
                  <a:pt x="160" y="1244"/>
                </a:lnTo>
                <a:cubicBezTo>
                  <a:pt x="160" y="1257"/>
                  <a:pt x="240" y="1270"/>
                  <a:pt x="319" y="1270"/>
                </a:cubicBezTo>
                <a:cubicBezTo>
                  <a:pt x="240" y="1270"/>
                  <a:pt x="160" y="1283"/>
                  <a:pt x="160" y="1296"/>
                </a:cubicBezTo>
                <a:lnTo>
                  <a:pt x="160" y="2514"/>
                </a:lnTo>
                <a:cubicBezTo>
                  <a:pt x="160" y="2527"/>
                  <a:pt x="80" y="2541"/>
                  <a:pt x="0" y="2541"/>
                </a:cubicBezTo>
              </a:path>
            </a:pathLst>
          </a:custGeom>
          <a:noFill/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8" name="CustomShape 9"/>
          <p:cNvSpPr/>
          <p:nvPr/>
        </p:nvSpPr>
        <p:spPr>
          <a:xfrm>
            <a:off x="5070600" y="2359080"/>
            <a:ext cx="307080" cy="368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r>
          </a:p>
        </p:txBody>
      </p:sp>
      <p:sp>
        <p:nvSpPr>
          <p:cNvPr id="139" name="CustomShape 10"/>
          <p:cNvSpPr/>
          <p:nvPr/>
        </p:nvSpPr>
        <p:spPr>
          <a:xfrm>
            <a:off x="4792680" y="4583160"/>
            <a:ext cx="307080" cy="368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</a:t>
            </a:r>
          </a:p>
        </p:txBody>
      </p:sp>
      <p:sp>
        <p:nvSpPr>
          <p:cNvPr id="140" name="CustomShape 11"/>
          <p:cNvSpPr/>
          <p:nvPr/>
        </p:nvSpPr>
        <p:spPr>
          <a:xfrm>
            <a:off x="5365800" y="4654440"/>
            <a:ext cx="307080" cy="368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</a:t>
            </a:r>
          </a:p>
        </p:txBody>
      </p:sp>
      <p:sp>
        <p:nvSpPr>
          <p:cNvPr id="141" name="CustomShape 12"/>
          <p:cNvSpPr/>
          <p:nvPr/>
        </p:nvSpPr>
        <p:spPr>
          <a:xfrm>
            <a:off x="7907400" y="4768920"/>
            <a:ext cx="307080" cy="368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r>
              <a:rPr lang="en-US" sz="4000" b="0" strike="noStrike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Adding Your Code</a:t>
            </a:r>
            <a:endParaRPr lang="en-US" sz="4800" b="0" strike="noStrike" spc="-1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3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GUI applications are event-driven which means they interact with users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 event is a user's action such as mouse clicking, key pressing, etc.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4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Double clicking </a:t>
            </a: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control, such as Button, will link the control to a default Event Handler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 event handler is a method that executes when a specific event takes place</a:t>
            </a:r>
            <a:endParaRPr lang="en-US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code segment similar to the following will be created automatically:</a:t>
            </a:r>
            <a:endParaRPr lang="en-US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Courier New"/>
              </a:rPr>
              <a:t>private void </a:t>
            </a:r>
            <a:r>
              <a:rPr lang="en-US" sz="1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Courier New"/>
              </a:rPr>
              <a:t>myButton_Click</a:t>
            </a:r>
            <a:r>
              <a:rPr lang="en-US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Courier New"/>
              </a:rPr>
              <a:t>(object sender, </a:t>
            </a:r>
            <a:r>
              <a:rPr lang="en-US" sz="1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Courier New"/>
              </a:rPr>
              <a:t>EventArgs</a:t>
            </a:r>
            <a:r>
              <a:rPr lang="en-US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Courier New"/>
              </a:rPr>
              <a:t> e)</a:t>
            </a:r>
            <a:endParaRPr lang="en-US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Courier New"/>
              </a:rPr>
              <a:t>{</a:t>
            </a:r>
            <a:endParaRPr lang="en-US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Courier New"/>
              </a:rPr>
              <a:t> </a:t>
            </a:r>
            <a:endParaRPr lang="en-US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Courier New"/>
              </a:rPr>
              <a:t>}</a:t>
            </a:r>
            <a:endParaRPr lang="en-US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lnSpc>
                <a:spcPct val="100000"/>
              </a:lnSpc>
              <a:buClr>
                <a:srgbClr val="000000"/>
              </a:buClr>
              <a:buFont typeface="Courier New"/>
              <a:buChar char="–"/>
            </a:pPr>
            <a:r>
              <a:rPr lang="en-US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Courier New"/>
              </a:rPr>
              <a:t> </a:t>
            </a:r>
            <a:endParaRPr lang="en-US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4" name="CustomShape 3"/>
          <p:cNvSpPr/>
          <p:nvPr/>
        </p:nvSpPr>
        <p:spPr>
          <a:xfrm>
            <a:off x="228600" y="6248520"/>
            <a:ext cx="4191120" cy="476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/>
            <a:r>
              <a:rPr lang="en-US" sz="1400" b="0" strike="noStrike" spc="-1">
                <a:solidFill>
                  <a:srgbClr val="4A508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Copyright © 2017 Pearson Education, Inc.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r>
              <a:rPr lang="en-US" sz="4000" b="0" strike="noStrike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Message Boxes</a:t>
            </a:r>
            <a:endParaRPr lang="en-US" sz="4800" b="0" strike="noStrike" spc="-1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6" name="TextShape 2"/>
          <p:cNvSpPr txBox="1"/>
          <p:nvPr/>
        </p:nvSpPr>
        <p:spPr>
          <a:xfrm>
            <a:off x="457200" y="1447560"/>
            <a:ext cx="8229600" cy="46782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message box (aka dialog box) displays a message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.NET Framework provides a method named MessageBox.Show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C# can use it to pop up a window and display a message. A sample code is (bold line):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/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lnSpc>
                <a:spcPct val="100000"/>
              </a:lnSpc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private void myButton_Click(object sender, EventArgs e)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lnSpc>
                <a:spcPct val="100000"/>
              </a:lnSpc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{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lnSpc>
                <a:spcPct val="100000"/>
              </a:lnSpc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   </a:t>
            </a: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MessageBox.Show("Thanks for clicking the button!");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lnSpc>
                <a:spcPct val="100000"/>
              </a:lnSpc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}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/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Placing it in the myButton_Click event handler can display the string in the message box when the button is clicked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7" name="CustomShape 3"/>
          <p:cNvSpPr/>
          <p:nvPr/>
        </p:nvSpPr>
        <p:spPr>
          <a:xfrm>
            <a:off x="228600" y="6248520"/>
            <a:ext cx="4191120" cy="476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/>
            <a:r>
              <a:rPr lang="en-US" sz="1400" b="0" strike="noStrike" spc="-1">
                <a:solidFill>
                  <a:srgbClr val="4A508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Copyright © 2017 Pearson Education, Inc.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r>
              <a:rPr lang="en-US" sz="3600" b="0" strike="noStrike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2.4 Writing Code for the Hello World Application</a:t>
            </a:r>
            <a:endParaRPr lang="en-US" sz="4800" b="0" strike="noStrike" spc="-1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9" name="TextShape 2"/>
          <p:cNvSpPr txBox="1"/>
          <p:nvPr/>
        </p:nvSpPr>
        <p:spPr>
          <a:xfrm>
            <a:off x="457200" y="144792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completed source code of Form1.cs is: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00000"/>
              </a:lnSpc>
            </a:pPr>
            <a:r>
              <a:rPr lang="en-US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using System;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00000"/>
              </a:lnSpc>
            </a:pPr>
            <a:r>
              <a:rPr lang="en-US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using System.Collections.Generic;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00000"/>
              </a:lnSpc>
            </a:pPr>
            <a:r>
              <a:rPr lang="en-US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using System.ComponentModel;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00000"/>
              </a:lnSpc>
            </a:pPr>
            <a:r>
              <a:rPr lang="en-US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using System.Data;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00000"/>
              </a:lnSpc>
            </a:pPr>
            <a:r>
              <a:rPr lang="en-US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using System.Drawing;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00000"/>
              </a:lnSpc>
            </a:pPr>
            <a:r>
              <a:rPr lang="en-US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using System.Linq;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00000"/>
              </a:lnSpc>
            </a:pPr>
            <a:r>
              <a:rPr lang="en-US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using System.Text;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00000"/>
              </a:lnSpc>
            </a:pPr>
            <a:r>
              <a:rPr lang="en-US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using System.Windows.Forms;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00000"/>
              </a:lnSpc>
            </a:pPr>
            <a:r>
              <a:rPr lang="en-US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 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00000"/>
              </a:lnSpc>
            </a:pPr>
            <a:r>
              <a:rPr lang="en-US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namespace Hello_World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00000"/>
              </a:lnSpc>
            </a:pPr>
            <a:r>
              <a:rPr lang="en-US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{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00000"/>
              </a:lnSpc>
            </a:pPr>
            <a:r>
              <a:rPr lang="en-US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    public partial class Form1 : Form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00000"/>
              </a:lnSpc>
            </a:pPr>
            <a:r>
              <a:rPr lang="en-US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    {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00000"/>
              </a:lnSpc>
            </a:pPr>
            <a:r>
              <a:rPr lang="en-US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        public Form1()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00000"/>
              </a:lnSpc>
            </a:pPr>
            <a:r>
              <a:rPr lang="en-US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        {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00000"/>
              </a:lnSpc>
            </a:pPr>
            <a:r>
              <a:rPr lang="en-US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            InitializeComponent();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00000"/>
              </a:lnSpc>
            </a:pPr>
            <a:r>
              <a:rPr lang="en-US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        }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00000"/>
              </a:lnSpc>
            </a:pPr>
            <a:r>
              <a:rPr lang="en-US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 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00000"/>
              </a:lnSpc>
            </a:pPr>
            <a:r>
              <a:rPr lang="en-US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        private void myButton_Click(object sender, EventArgs e)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00000"/>
              </a:lnSpc>
            </a:pPr>
            <a:r>
              <a:rPr lang="en-US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        {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00000"/>
              </a:lnSpc>
            </a:pPr>
            <a:r>
              <a:rPr lang="en-US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            MessageBox.Show("Thanks for clicking the button!");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00000"/>
              </a:lnSpc>
            </a:pPr>
            <a:r>
              <a:rPr lang="en-US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        }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00000"/>
              </a:lnSpc>
            </a:pPr>
            <a:r>
              <a:rPr lang="en-US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    }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00000"/>
              </a:lnSpc>
            </a:pPr>
            <a:r>
              <a:rPr lang="en-US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}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0" name="CustomShape 3"/>
          <p:cNvSpPr/>
          <p:nvPr/>
        </p:nvSpPr>
        <p:spPr>
          <a:xfrm>
            <a:off x="228600" y="6248520"/>
            <a:ext cx="4191120" cy="476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/>
            <a:r>
              <a:rPr lang="en-US" sz="1400" b="0" strike="noStrike" spc="-1">
                <a:solidFill>
                  <a:srgbClr val="4A508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Copyright © 2017 Pearson Education, Inc.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r>
              <a:rPr lang="en-US" sz="4000" b="0" strike="noStrike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2.5 Label Controls</a:t>
            </a:r>
            <a:endParaRPr lang="en-US" sz="4800" b="0" strike="noStrike" spc="-1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2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Label control displays text on a form and can be used to display unchanging text or program output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Commonly used properties are: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Text: gets or sets the text associated with Label control 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Name: gets or sets the name of Label control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Font: allows you to set the font, font style, and font size 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BorderStyle: allows you to display a border around the control's text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AutoSize: controls the way they can be resized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TextAlign: set the text alignments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3" name="CustomShape 3"/>
          <p:cNvSpPr/>
          <p:nvPr/>
        </p:nvSpPr>
        <p:spPr>
          <a:xfrm>
            <a:off x="228600" y="6248520"/>
            <a:ext cx="4191120" cy="476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/>
            <a:r>
              <a:rPr lang="en-US" sz="1400" b="0" strike="noStrike" spc="-1">
                <a:solidFill>
                  <a:srgbClr val="4A508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Copyright © 2017 Pearson Education, Inc.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extShape 1"/>
          <p:cNvSpPr txBox="1"/>
          <p:nvPr/>
        </p:nvSpPr>
        <p:spPr>
          <a:xfrm>
            <a:off x="457200" y="274320"/>
            <a:ext cx="8229600" cy="7924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r>
              <a:rPr lang="en-US" sz="4000" b="0" strike="noStrike" spc="-1" dirty="0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Handling Text Alignments</a:t>
            </a:r>
            <a:endParaRPr lang="en-US" sz="4800" b="0" strike="noStrike" spc="-1" dirty="0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5" name="TextShape 2"/>
          <p:cNvSpPr txBox="1"/>
          <p:nvPr/>
        </p:nvSpPr>
        <p:spPr>
          <a:xfrm>
            <a:off x="457200" y="1066800"/>
            <a:ext cx="8229600" cy="50593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</a:t>
            </a:r>
            <a:r>
              <a:rPr lang="en-US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TextAlign</a:t>
            </a: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property supports the following values: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0000"/>
              </a:buClr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0000"/>
              </a:buClr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0000"/>
              </a:buClr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You can select them by clicking the down-arrow button of the </a:t>
            </a:r>
            <a:r>
              <a:rPr lang="en-US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TextAlign</a:t>
            </a: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property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0000"/>
              </a:buClr>
              <a:buFont typeface="Arial"/>
              <a:buChar char="•"/>
            </a:pP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6" name="CustomShape 3"/>
          <p:cNvSpPr/>
          <p:nvPr/>
        </p:nvSpPr>
        <p:spPr>
          <a:xfrm>
            <a:off x="228600" y="6248520"/>
            <a:ext cx="4191120" cy="476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/>
            <a:r>
              <a:rPr lang="en-US" sz="1400" b="0" strike="noStrike" spc="-1">
                <a:solidFill>
                  <a:srgbClr val="4A508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Copyright © 2017 Pearson Education, Inc.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57" name="Picture 2"/>
          <p:cNvPicPr/>
          <p:nvPr/>
        </p:nvPicPr>
        <p:blipFill>
          <a:blip r:embed="rId2"/>
          <a:stretch/>
        </p:blipFill>
        <p:spPr>
          <a:xfrm>
            <a:off x="3200400" y="1447800"/>
            <a:ext cx="2819400" cy="1090680"/>
          </a:xfrm>
          <a:prstGeom prst="rect">
            <a:avLst/>
          </a:prstGeom>
          <a:ln>
            <a:noFill/>
          </a:ln>
        </p:spPr>
      </p:pic>
      <p:pic>
        <p:nvPicPr>
          <p:cNvPr id="158" name="Picture 1"/>
          <p:cNvPicPr/>
          <p:nvPr/>
        </p:nvPicPr>
        <p:blipFill>
          <a:blip r:embed="rId3"/>
          <a:stretch/>
        </p:blipFill>
        <p:spPr>
          <a:xfrm>
            <a:off x="2209860" y="3886200"/>
            <a:ext cx="4419720" cy="20764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extShape 1"/>
          <p:cNvSpPr txBox="1"/>
          <p:nvPr/>
        </p:nvSpPr>
        <p:spPr>
          <a:xfrm>
            <a:off x="457200" y="274320"/>
            <a:ext cx="8229600" cy="868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r>
              <a:rPr lang="en-US" sz="3600" b="0" strike="noStrike" spc="-1" dirty="0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Using Code to Display Output in a Label Control</a:t>
            </a:r>
            <a:endParaRPr lang="en-US" sz="4800" b="0" strike="noStrike" spc="-1" dirty="0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0" name="TextShape 2"/>
          <p:cNvSpPr txBox="1"/>
          <p:nvPr/>
        </p:nvSpPr>
        <p:spPr>
          <a:xfrm>
            <a:off x="457200" y="1295400"/>
            <a:ext cx="8229600" cy="48307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By adding the following bold line to a Button's event handler, a Label control can display output of the application.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/>
            <a:r>
              <a:rPr lang="en-US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9960" lvl="1">
              <a:lnSpc>
                <a:spcPct val="100000"/>
              </a:lnSpc>
            </a:pPr>
            <a:r>
              <a:rPr lang="en-U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private void </a:t>
            </a:r>
            <a:r>
              <a:rPr lang="en-US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showAnswerButton_Click</a:t>
            </a:r>
            <a:r>
              <a:rPr lang="en-U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(object sender, </a:t>
            </a:r>
            <a:r>
              <a:rPr lang="en-US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EventArgs</a:t>
            </a:r>
            <a:r>
              <a:rPr lang="en-U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 e)</a:t>
            </a:r>
            <a:endParaRPr lang="en-US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9960" lvl="1">
              <a:lnSpc>
                <a:spcPct val="100000"/>
              </a:lnSpc>
            </a:pPr>
            <a:r>
              <a:rPr lang="en-U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{</a:t>
            </a:r>
            <a:endParaRPr lang="en-US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9960" lvl="1">
              <a:lnSpc>
                <a:spcPct val="100000"/>
              </a:lnSpc>
            </a:pPr>
            <a:r>
              <a:rPr lang="en-U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   </a:t>
            </a:r>
            <a:r>
              <a:rPr lang="en-US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answerLabel.Text</a:t>
            </a:r>
            <a:r>
              <a:rPr lang="en-US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 = "Theodore Roosevelt";</a:t>
            </a:r>
            <a:endParaRPr lang="en-US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9960" lvl="1">
              <a:lnSpc>
                <a:spcPct val="100000"/>
              </a:lnSpc>
            </a:pPr>
            <a:r>
              <a:rPr lang="en-U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}</a:t>
            </a:r>
            <a:endParaRPr lang="en-US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/>
            <a:r>
              <a:rPr lang="en-US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Notice that</a:t>
            </a:r>
          </a:p>
          <a:p>
            <a:pPr marL="399960" lvl="1">
              <a:buClr>
                <a:srgbClr val="000000"/>
              </a:buClr>
              <a:buFont typeface="Arial"/>
              <a:buChar char="–"/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equal sign (=) is known as assignment operator</a:t>
            </a:r>
          </a:p>
          <a:p>
            <a:pPr marL="399960" lvl="1">
              <a:buClr>
                <a:srgbClr val="000000"/>
              </a:buClr>
              <a:buFont typeface="Arial"/>
              <a:buChar char="–"/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item receiving value must be on the left of = operator</a:t>
            </a:r>
          </a:p>
          <a:p>
            <a:pPr marL="399960" lvl="1">
              <a:buClr>
                <a:srgbClr val="000000"/>
              </a:buClr>
              <a:buFont typeface="Arial"/>
              <a:buChar char="–"/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Text property accepts string only</a:t>
            </a:r>
          </a:p>
          <a:p>
            <a:pPr marL="399960" lvl="1">
              <a:buClr>
                <a:srgbClr val="000000"/>
              </a:buClr>
              <a:buFont typeface="Arial"/>
              <a:buChar char="–"/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if you need to clear the text of a Label, simply assign an empty string ("") to clear the Text property</a:t>
            </a:r>
          </a:p>
        </p:txBody>
      </p:sp>
      <p:sp>
        <p:nvSpPr>
          <p:cNvPr id="161" name="CustomShape 3"/>
          <p:cNvSpPr/>
          <p:nvPr/>
        </p:nvSpPr>
        <p:spPr>
          <a:xfrm>
            <a:off x="228600" y="6248520"/>
            <a:ext cx="4191120" cy="476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/>
            <a:r>
              <a:rPr lang="en-US" sz="1400" b="0" strike="noStrike" spc="-1">
                <a:solidFill>
                  <a:srgbClr val="4A508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Copyright © 2017 Pearson Education, Inc.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r>
              <a:rPr lang="en-US" sz="4000" b="0" strike="noStrike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2.6 Making Sense of IntelliSense</a:t>
            </a:r>
            <a:endParaRPr lang="en-US" sz="4800" b="0" strike="noStrike" spc="-1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3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IntelliSense provides automatic code completion as you write programming statements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It provides an array of options that make language references easily accessible 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With it, you can find the information you need, and insert language elements directly into your code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4" name="CustomShape 3"/>
          <p:cNvSpPr/>
          <p:nvPr/>
        </p:nvSpPr>
        <p:spPr>
          <a:xfrm>
            <a:off x="228600" y="6248520"/>
            <a:ext cx="4191120" cy="476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/>
            <a:r>
              <a:rPr lang="en-US" sz="1400" b="0" strike="noStrike" spc="-1">
                <a:solidFill>
                  <a:srgbClr val="4A508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Copyright © 2017 Pearson Education, Inc.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65" name="Picture 2"/>
          <p:cNvPicPr/>
          <p:nvPr/>
        </p:nvPicPr>
        <p:blipFill>
          <a:blip r:embed="rId2"/>
          <a:stretch/>
        </p:blipFill>
        <p:spPr>
          <a:xfrm>
            <a:off x="4176720" y="4114800"/>
            <a:ext cx="4257720" cy="2133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r>
              <a:rPr lang="en-US" sz="4000" b="0" strike="noStrike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Topics</a:t>
            </a:r>
            <a:endParaRPr lang="en-US" sz="4800" b="0" strike="noStrike" spc="-1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2.1 Getting Started with Forms and Controls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2.2 Creating the GUI for Your First Visual C# Application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2.3 Introduction to C# Code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2.4 Writing Code for the Hello World Application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2.5 Label Control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2.6 Making Sense of IntelliSense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2.7 PictureBox Controls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2.8 Comments, Blank Lines, and Indentation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2.9 Writing the Code to Close an Application's Form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2.10 Dealing with Syntax Error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CustomShape 3"/>
          <p:cNvSpPr/>
          <p:nvPr/>
        </p:nvSpPr>
        <p:spPr>
          <a:xfrm>
            <a:off x="228600" y="6248520"/>
            <a:ext cx="4191120" cy="476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/>
            <a:r>
              <a:rPr lang="en-US" sz="1400" b="0" strike="noStrike" spc="-1">
                <a:solidFill>
                  <a:srgbClr val="4A508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Copyright © 2017 Pearson Education, Inc.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r>
              <a:rPr lang="en-US" sz="4000" b="0" strike="noStrike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2.7 PictureBox Controls</a:t>
            </a:r>
            <a:endParaRPr lang="en-US" sz="4800" b="0" strike="noStrike" spc="-1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7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</a:t>
            </a:r>
            <a:r>
              <a:rPr lang="en-US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PictureBox</a:t>
            </a:r>
            <a:r>
              <a:rPr lang="en-US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control displays a graphic image on a form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Commonly used properties are: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buClr>
                <a:srgbClr val="000000"/>
              </a:buClr>
              <a:buFont typeface="Arial"/>
              <a:buChar char="–"/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Image: specifies the image that it will display</a:t>
            </a:r>
            <a:endParaRPr lang="en-US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buClr>
                <a:srgbClr val="000000"/>
              </a:buClr>
              <a:buFont typeface="Arial"/>
              <a:buChar char="–"/>
            </a:pPr>
            <a:r>
              <a:rPr lang="en-US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SizeMode</a:t>
            </a: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specifies how the control's image is to be displayed</a:t>
            </a:r>
            <a:endParaRPr lang="en-US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buClr>
                <a:srgbClr val="000000"/>
              </a:buClr>
              <a:buFont typeface="Arial"/>
              <a:buChar char="–"/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Visible: determines whether the control is visible on the form at run time</a:t>
            </a:r>
            <a:endParaRPr lang="en-US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0000"/>
              </a:buClr>
            </a:pP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8" name="CustomShape 3"/>
          <p:cNvSpPr/>
          <p:nvPr/>
        </p:nvSpPr>
        <p:spPr>
          <a:xfrm>
            <a:off x="228600" y="6248520"/>
            <a:ext cx="4191120" cy="476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/>
            <a:r>
              <a:rPr lang="en-US" sz="1400" b="0" strike="noStrike" spc="-1">
                <a:solidFill>
                  <a:srgbClr val="4A508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Copyright © 2017 Pearson Education, Inc.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r>
              <a:rPr lang="en-US" sz="4000" b="0" strike="noStrike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Image Property's Select Resource Window</a:t>
            </a:r>
            <a:endParaRPr lang="en-US" sz="4800" b="0" strike="noStrike" spc="-1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0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Image Property has a Select Resource window. To use it: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buClr>
                <a:srgbClr val="000000"/>
              </a:buClr>
              <a:buFont typeface="Arial"/>
              <a:buChar char="–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the ellipses button to open it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buClr>
                <a:srgbClr val="000000"/>
              </a:buClr>
              <a:buFont typeface="Arial"/>
              <a:buChar char="–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the Import button and locate the 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/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image file to display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1" name="CustomShape 3"/>
          <p:cNvSpPr/>
          <p:nvPr/>
        </p:nvSpPr>
        <p:spPr>
          <a:xfrm>
            <a:off x="228600" y="6248520"/>
            <a:ext cx="4191120" cy="476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/>
            <a:r>
              <a:rPr lang="en-US" sz="1400" b="0" strike="noStrike" spc="-1">
                <a:solidFill>
                  <a:srgbClr val="4A508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Copyright © 2017 Pearson Education, Inc.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72" name="Picture 1"/>
          <p:cNvPicPr/>
          <p:nvPr/>
        </p:nvPicPr>
        <p:blipFill>
          <a:blip r:embed="rId2"/>
          <a:stretch/>
        </p:blipFill>
        <p:spPr>
          <a:xfrm>
            <a:off x="2743200" y="3894120"/>
            <a:ext cx="5791320" cy="2386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r>
              <a:rPr lang="en-US" sz="4000" b="0" strike="noStrike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Creating Clickable Images</a:t>
            </a:r>
            <a:endParaRPr lang="en-US" sz="4800" b="0" strike="noStrike" spc="-1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4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You can double click the PictureBox control in the Designer to create a Click event handler and then add your codes to it. For example,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9960" lvl="1"/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9960" lvl="1">
              <a:lnSpc>
                <a:spcPct val="100000"/>
              </a:lnSpc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private void catPictureBox_Click(object sender, EventArgs e)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9960" lvl="1">
              <a:lnSpc>
                <a:spcPct val="100000"/>
              </a:lnSpc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{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9960" lvl="1">
              <a:lnSpc>
                <a:spcPct val="100000"/>
              </a:lnSpc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   </a:t>
            </a: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MessageBox.Show("Meow");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9960" lvl="1">
              <a:lnSpc>
                <a:spcPct val="100000"/>
              </a:lnSpc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}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9960" lvl="1"/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9960" lvl="1"/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And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9960" lvl="1">
              <a:lnSpc>
                <a:spcPct val="100000"/>
              </a:lnSpc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private void spiderPictureBox_Click(object sender, EventArgs e)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9960" lvl="1">
              <a:lnSpc>
                <a:spcPct val="100000"/>
              </a:lnSpc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{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9960" lvl="1">
              <a:lnSpc>
                <a:spcPct val="100000"/>
              </a:lnSpc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   </a:t>
            </a: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spiderPictureBox.Visible = false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9960" lvl="1">
              <a:lnSpc>
                <a:spcPct val="100000"/>
              </a:lnSpc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}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5" name="CustomShape 3"/>
          <p:cNvSpPr/>
          <p:nvPr/>
        </p:nvSpPr>
        <p:spPr>
          <a:xfrm>
            <a:off x="228600" y="6248520"/>
            <a:ext cx="4191120" cy="476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/>
            <a:r>
              <a:rPr lang="en-US" sz="1400" b="0" strike="noStrike" spc="-1">
                <a:solidFill>
                  <a:srgbClr val="4A508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Copyright © 2017 Pearson Education, Inc.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r>
              <a:rPr lang="en-US" sz="4000" b="0" strike="noStrike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Sequential Execution of Statements</a:t>
            </a:r>
            <a:endParaRPr lang="en-US" sz="4800" b="0" strike="noStrike" spc="-1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7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Programmers need to carefully arrange the sequence of statements in order to generate the correct results</a:t>
            </a:r>
          </a:p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 the following example, the statements in the method execute in the order that they appear: </a:t>
            </a:r>
          </a:p>
          <a:p>
            <a:pPr marL="399960" lvl="1"/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</a:p>
          <a:p>
            <a:pPr marL="399960" lvl="1">
              <a:lnSpc>
                <a:spcPct val="100000"/>
              </a:lnSpc>
            </a:pP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Private void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showBackButton_Click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(object sender,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EventArgs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 e)</a:t>
            </a:r>
            <a:endParaRPr lang="en-US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9960" lvl="1">
              <a:lnSpc>
                <a:spcPct val="100000"/>
              </a:lnSpc>
            </a:pP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{</a:t>
            </a:r>
            <a:endParaRPr lang="en-US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9960" lvl="1">
              <a:lnSpc>
                <a:spcPct val="100000"/>
              </a:lnSpc>
            </a:pP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  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cardBackPictureBox.visible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 = true; </a:t>
            </a:r>
            <a:endParaRPr lang="en-US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9960" lvl="1">
              <a:lnSpc>
                <a:spcPct val="100000"/>
              </a:lnSpc>
            </a:pP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  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cardFacePictureBox.visible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 = true;</a:t>
            </a:r>
            <a:endParaRPr lang="en-US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9960" lvl="1">
              <a:lnSpc>
                <a:spcPct val="100000"/>
              </a:lnSpc>
            </a:pP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}</a:t>
            </a:r>
            <a:endParaRPr lang="en-US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0000"/>
              </a:buClr>
            </a:pP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</a:p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Incorrect arrangement of sequence can cause logic errors</a:t>
            </a:r>
          </a:p>
          <a:p>
            <a:pPr>
              <a:buClr>
                <a:srgbClr val="000000"/>
              </a:buClr>
            </a:pP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8" name="CustomShape 3"/>
          <p:cNvSpPr/>
          <p:nvPr/>
        </p:nvSpPr>
        <p:spPr>
          <a:xfrm>
            <a:off x="228600" y="6248520"/>
            <a:ext cx="4191120" cy="476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/>
            <a:r>
              <a:rPr lang="en-US" sz="1400" b="0" strike="noStrike" spc="-1">
                <a:solidFill>
                  <a:srgbClr val="4A508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Copyright © 2017 Pearson Education, Inc.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r>
              <a:rPr lang="en-US" sz="4000" b="0" strike="noStrike" spc="-1" dirty="0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2.8 Comments, Blank Lines, and Indentation</a:t>
            </a:r>
            <a:endParaRPr lang="en-US" sz="4800" b="0" strike="noStrike" spc="-1" dirty="0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0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Comments are brief notes that are placed in a program's source code to explain how parts of the program work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line comment appears on one line in a program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9960" lvl="1"/>
            <a:r>
              <a:rPr lang="en-US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en-US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9960" lvl="1">
              <a:lnSpc>
                <a:spcPct val="100000"/>
              </a:lnSpc>
            </a:pPr>
            <a:r>
              <a:rPr lang="en-US" sz="1600" b="1" i="1" strike="noStrike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// Make the image of the back visible</a:t>
            </a:r>
            <a:endParaRPr lang="en-US" sz="2800" b="1" i="1" strike="noStrike" spc="-1" dirty="0">
              <a:solidFill>
                <a:srgbClr val="C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9960" lvl="1">
              <a:lnSpc>
                <a:spcPct val="100000"/>
              </a:lnSpc>
            </a:pPr>
            <a:r>
              <a:rPr lang="en-US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cardBackPictureBox.Visible</a:t>
            </a:r>
            <a:r>
              <a:rPr lang="en-US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 = true;</a:t>
            </a:r>
            <a:endParaRPr lang="en-US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9960" lvl="1"/>
            <a:r>
              <a:rPr lang="en-US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en-US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block comment can occupy multiple consecutive lines in a program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9960" lvl="1"/>
            <a:r>
              <a:rPr lang="en-US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en-US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9960" lvl="1">
              <a:lnSpc>
                <a:spcPct val="100000"/>
              </a:lnSpc>
            </a:pPr>
            <a:r>
              <a:rPr lang="en-US" sz="1600" b="1" i="1" strike="noStrike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/*</a:t>
            </a:r>
            <a:endParaRPr lang="en-US" sz="2800" b="1" i="1" strike="noStrike" spc="-1" dirty="0">
              <a:solidFill>
                <a:srgbClr val="C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9960" lvl="1">
              <a:lnSpc>
                <a:spcPct val="100000"/>
              </a:lnSpc>
            </a:pPr>
            <a:r>
              <a:rPr lang="en-US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Line one</a:t>
            </a:r>
            <a:endParaRPr lang="en-US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9960" lvl="1">
              <a:lnSpc>
                <a:spcPct val="100000"/>
              </a:lnSpc>
            </a:pPr>
            <a:r>
              <a:rPr lang="en-US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Line two</a:t>
            </a:r>
            <a:endParaRPr lang="en-US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9960" lvl="1">
              <a:lnSpc>
                <a:spcPct val="100000"/>
              </a:lnSpc>
            </a:pPr>
            <a:r>
              <a:rPr lang="en-US" sz="1600" b="1" i="1" strike="noStrike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*/</a:t>
            </a:r>
            <a:endParaRPr lang="en-US" sz="2800" b="1" i="1" strike="noStrike" spc="-1" dirty="0">
              <a:solidFill>
                <a:srgbClr val="C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1" name="CustomShape 3"/>
          <p:cNvSpPr/>
          <p:nvPr/>
        </p:nvSpPr>
        <p:spPr>
          <a:xfrm>
            <a:off x="228600" y="6248520"/>
            <a:ext cx="4191120" cy="476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/>
            <a:r>
              <a:rPr lang="en-US" sz="1400" b="0" strike="noStrike" spc="-1">
                <a:solidFill>
                  <a:srgbClr val="4A508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Copyright © 2017 Pearson Education, Inc.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r>
              <a:rPr lang="en-US" sz="4000" b="0" strike="noStrike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Using Blank Lines and Indentation</a:t>
            </a:r>
            <a:endParaRPr lang="en-US" sz="4800" b="0" strike="noStrike" spc="-1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3" name="TextShape 2"/>
          <p:cNvSpPr txBox="1"/>
          <p:nvPr/>
        </p:nvSpPr>
        <p:spPr>
          <a:xfrm>
            <a:off x="457200" y="1599840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Programmers frequently use blank lines and indentation in their codes to make the code more human-readable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Compare the following two identical codes: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4" name="CustomShape 3"/>
          <p:cNvSpPr/>
          <p:nvPr/>
        </p:nvSpPr>
        <p:spPr>
          <a:xfrm>
            <a:off x="228600" y="6248520"/>
            <a:ext cx="4191120" cy="476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/>
            <a:r>
              <a:rPr lang="en-US" sz="1400" b="0" strike="noStrike" spc="-1">
                <a:solidFill>
                  <a:srgbClr val="4A508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Copyright © 2017 Pearson Education, Inc.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5" name="CustomShape 4"/>
          <p:cNvSpPr/>
          <p:nvPr/>
        </p:nvSpPr>
        <p:spPr>
          <a:xfrm>
            <a:off x="228600" y="3200400"/>
            <a:ext cx="4352040" cy="3014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namespace Wage_Calculator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{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public partial class Form1 : Form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{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public Form1()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{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    InitializeComponent();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}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private void exitButton_Click(object sender, EventArgs e)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{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    // Close the form.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    this.Close();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}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}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}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6" name="CustomShape 5"/>
          <p:cNvSpPr/>
          <p:nvPr/>
        </p:nvSpPr>
        <p:spPr>
          <a:xfrm>
            <a:off x="4840200" y="3200400"/>
            <a:ext cx="4013640" cy="2831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namespace Wage_Calculator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{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public partial class Form1 : Form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{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public Form1()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{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InitializeComponent();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}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private void exitButton_Click(object sender, EventArgs e)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{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// Close the form.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this.Close();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}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}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}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r>
              <a:rPr lang="en-US" sz="4000" b="0" strike="noStrike" spc="-1" dirty="0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2.9 Writing Code to Close an Application's Form</a:t>
            </a:r>
            <a:endParaRPr lang="en-US" sz="4800" b="0" strike="noStrike" spc="-1" dirty="0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8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 close an application's form in code, use the following statement: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9960" lvl="1"/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9960" lvl="1">
              <a:lnSpc>
                <a:spcPct val="100000"/>
              </a:lnSpc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this.Close();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9960" lvl="1"/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commonly used practice is to create an Exit button and manually add the code to it: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9960" lvl="1"/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9960" lvl="1">
              <a:lnSpc>
                <a:spcPct val="100000"/>
              </a:lnSpc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private void exitButton_Click(object sender, EventArgs e)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9960" lvl="1">
              <a:lnSpc>
                <a:spcPct val="100000"/>
              </a:lnSpc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{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9960" lvl="1">
              <a:lnSpc>
                <a:spcPct val="100000"/>
              </a:lnSpc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  // Close the form.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9960" lvl="1">
              <a:lnSpc>
                <a:spcPct val="100000"/>
              </a:lnSpc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  this.Close();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9960" lvl="1">
              <a:lnSpc>
                <a:spcPct val="100000"/>
              </a:lnSpc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}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100000"/>
              </a:lnSpc>
              <a:buClr>
                <a:srgbClr val="000000"/>
              </a:buClr>
              <a:buFont typeface="Consolas"/>
              <a:buChar char="•"/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</a:rPr>
              <a:t> 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9" name="CustomShape 3"/>
          <p:cNvSpPr/>
          <p:nvPr/>
        </p:nvSpPr>
        <p:spPr>
          <a:xfrm>
            <a:off x="228600" y="6248520"/>
            <a:ext cx="4191120" cy="476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/>
            <a:r>
              <a:rPr lang="en-US" sz="1400" b="0" strike="noStrike" spc="-1">
                <a:solidFill>
                  <a:srgbClr val="4A508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Copyright © 2017 Pearson Education, Inc.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r>
              <a:rPr lang="en-US" sz="4000" b="0" strike="noStrike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2.10 Dealing with Syntax Errors</a:t>
            </a:r>
            <a:endParaRPr lang="en-US" sz="4800" b="0" strike="noStrike" spc="-1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1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Visual Studio code editor examines each statement as you type it and reports any </a:t>
            </a:r>
            <a:r>
              <a:rPr lang="en-US" sz="2000" b="1" i="1" strike="noStrike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syntax</a:t>
            </a:r>
            <a:r>
              <a:rPr lang="en-US" sz="2000" b="0" strike="noStrike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errors that are found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If a syntax error is found, it is underlined with a </a:t>
            </a:r>
            <a:r>
              <a:rPr lang="en-US" sz="2000" b="1" i="1" strike="noStrike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jagged line</a:t>
            </a:r>
            <a:endParaRPr lang="en-US" sz="3200" b="1" i="1" strike="noStrike" spc="-1" dirty="0">
              <a:solidFill>
                <a:srgbClr val="C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0000"/>
              </a:buClr>
              <a:buFont typeface="Arial"/>
              <a:buChar char="•"/>
            </a:pPr>
            <a:endParaRPr lang="en-US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0000"/>
              </a:buClr>
            </a:pP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0000"/>
              </a:buClr>
            </a:pPr>
            <a:endParaRPr lang="en-US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0000"/>
              </a:buClr>
            </a:pP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If a syntax error exists and you attempt to compile and execute, you will see the following window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2" name="CustomShape 3"/>
          <p:cNvSpPr/>
          <p:nvPr/>
        </p:nvSpPr>
        <p:spPr>
          <a:xfrm>
            <a:off x="228600" y="6248520"/>
            <a:ext cx="4191120" cy="476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/>
            <a:r>
              <a:rPr lang="en-US" sz="1400" b="0" strike="noStrike" spc="-1">
                <a:solidFill>
                  <a:srgbClr val="4A508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Copyright © 2017 Pearson Education, Inc.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93" name="Picture 5"/>
          <p:cNvPicPr/>
          <p:nvPr/>
        </p:nvPicPr>
        <p:blipFill>
          <a:blip r:embed="rId3"/>
          <a:stretch/>
        </p:blipFill>
        <p:spPr>
          <a:xfrm>
            <a:off x="1834205" y="2895120"/>
            <a:ext cx="4343400" cy="666720"/>
          </a:xfrm>
          <a:prstGeom prst="rect">
            <a:avLst/>
          </a:prstGeom>
          <a:ln>
            <a:noFill/>
          </a:ln>
        </p:spPr>
      </p:pic>
      <p:cxnSp>
        <p:nvCxnSpPr>
          <p:cNvPr id="194" name="Line 4"/>
          <p:cNvCxnSpPr/>
          <p:nvPr/>
        </p:nvCxnSpPr>
        <p:spPr>
          <a:xfrm flipH="1" flipV="1">
            <a:off x="3172680" y="3228480"/>
            <a:ext cx="229320" cy="457920"/>
          </a:xfrm>
          <a:prstGeom prst="straightConnector1">
            <a:avLst/>
          </a:prstGeom>
          <a:ln w="9360">
            <a:solidFill>
              <a:srgbClr val="000000"/>
            </a:solidFill>
            <a:miter/>
            <a:tailEnd type="arrow" w="med" len="med"/>
          </a:ln>
        </p:spPr>
      </p:cxnSp>
      <p:sp>
        <p:nvSpPr>
          <p:cNvPr id="195" name="CustomShape 5"/>
          <p:cNvSpPr/>
          <p:nvPr/>
        </p:nvSpPr>
        <p:spPr>
          <a:xfrm>
            <a:off x="2962440" y="3686040"/>
            <a:ext cx="3227040" cy="3373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This jagged line indicates an error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96" name="Picture 1"/>
          <p:cNvPicPr/>
          <p:nvPr/>
        </p:nvPicPr>
        <p:blipFill>
          <a:blip r:embed="rId4"/>
          <a:stretch/>
        </p:blipFill>
        <p:spPr>
          <a:xfrm>
            <a:off x="2666880" y="4876920"/>
            <a:ext cx="3238560" cy="1199880"/>
          </a:xfrm>
          <a:prstGeom prst="rect">
            <a:avLst/>
          </a:prstGeom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6629400" y="547686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Logic Errors?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Picture 2"/>
          <p:cNvPicPr/>
          <p:nvPr/>
        </p:nvPicPr>
        <p:blipFill>
          <a:blip r:embed="rId2"/>
          <a:stretch/>
        </p:blipFill>
        <p:spPr>
          <a:xfrm>
            <a:off x="5715000" y="2079720"/>
            <a:ext cx="3276720" cy="2333520"/>
          </a:xfrm>
          <a:prstGeom prst="rect">
            <a:avLst/>
          </a:prstGeom>
          <a:ln>
            <a:noFill/>
          </a:ln>
        </p:spPr>
      </p:pic>
      <p:sp>
        <p:nvSpPr>
          <p:cNvPr id="85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r>
              <a:rPr lang="en-US" sz="4000" b="0" strike="noStrike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2.1 Getting Started with Forms and Controls</a:t>
            </a:r>
            <a:endParaRPr lang="en-US" sz="4800" b="0" strike="noStrike" spc="-1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Visual C# application project starts with creating its GUI with 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Designer</a:t>
            </a:r>
            <a:endParaRPr lang="en-US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Toolbox</a:t>
            </a:r>
            <a:endParaRPr lang="en-US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Property window</a:t>
            </a:r>
          </a:p>
          <a:p>
            <a:pPr lvl="1">
              <a:buClr>
                <a:srgbClr val="000000"/>
              </a:buClr>
            </a:pPr>
            <a:endParaRPr lang="en-US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 the Designer, an empty form is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/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automatically created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 application's GUI is made of forms and controls</a:t>
            </a:r>
            <a:endParaRPr lang="en-US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Each form and control in the application's GUI must have a name as ID. The default blank form is named "Form1" automatically.</a:t>
            </a:r>
            <a:endParaRPr lang="en-US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" name="CustomShape 3"/>
          <p:cNvSpPr/>
          <p:nvPr/>
        </p:nvSpPr>
        <p:spPr>
          <a:xfrm>
            <a:off x="228600" y="6248520"/>
            <a:ext cx="4191120" cy="476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/>
            <a:r>
              <a:rPr lang="en-US" sz="1400" b="0" strike="noStrike" spc="-1">
                <a:solidFill>
                  <a:srgbClr val="4A508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Copyright © 2017 Pearson Education, Inc.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5791320" y="3745080"/>
            <a:ext cx="1598040" cy="307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project's form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cxnSp>
        <p:nvCxnSpPr>
          <p:cNvPr id="89" name="Line 5"/>
          <p:cNvCxnSpPr/>
          <p:nvPr/>
        </p:nvCxnSpPr>
        <p:spPr>
          <a:xfrm flipV="1">
            <a:off x="6629040" y="3298320"/>
            <a:ext cx="1080" cy="447120"/>
          </a:xfrm>
          <a:prstGeom prst="straightConnector1">
            <a:avLst/>
          </a:prstGeom>
          <a:ln w="9360">
            <a:solidFill>
              <a:srgbClr val="000000"/>
            </a:solidFill>
            <a:miter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r>
              <a:rPr lang="en-US" sz="4000" b="0" strike="noStrike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Form's Bounding Box and Sizing Handles</a:t>
            </a:r>
            <a:endParaRPr lang="en-US" sz="4800" b="0" strike="noStrike" spc="-1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default empty form has a dimension (size) of 300 pixels wide by 300 pixels high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form in Designer is enclosed with thin dotted lines called the bounding box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bounding box has small sizing handles; you can use them to resize the form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CustomShape 3"/>
          <p:cNvSpPr/>
          <p:nvPr/>
        </p:nvSpPr>
        <p:spPr>
          <a:xfrm>
            <a:off x="228600" y="6248520"/>
            <a:ext cx="4191120" cy="476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/>
            <a:r>
              <a:rPr lang="en-US" sz="1400" b="0" strike="noStrike" spc="-1">
                <a:solidFill>
                  <a:srgbClr val="4A508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Copyright © 2017 Pearson Education, Inc.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3" name="Picture 2"/>
          <p:cNvPicPr/>
          <p:nvPr/>
        </p:nvPicPr>
        <p:blipFill>
          <a:blip r:embed="rId2"/>
          <a:stretch/>
        </p:blipFill>
        <p:spPr>
          <a:xfrm>
            <a:off x="762120" y="4114800"/>
            <a:ext cx="1904760" cy="1917720"/>
          </a:xfrm>
          <a:prstGeom prst="rect">
            <a:avLst/>
          </a:prstGeom>
          <a:ln>
            <a:noFill/>
          </a:ln>
        </p:spPr>
      </p:pic>
      <p:sp>
        <p:nvSpPr>
          <p:cNvPr id="94" name="CustomShape 4"/>
          <p:cNvSpPr/>
          <p:nvPr/>
        </p:nvSpPr>
        <p:spPr>
          <a:xfrm>
            <a:off x="3083040" y="4429080"/>
            <a:ext cx="1395360" cy="307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Thin dotted line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cxnSp>
        <p:nvCxnSpPr>
          <p:cNvPr id="95" name="Line 5"/>
          <p:cNvCxnSpPr/>
          <p:nvPr/>
        </p:nvCxnSpPr>
        <p:spPr>
          <a:xfrm>
            <a:off x="2602080" y="4582800"/>
            <a:ext cx="457920" cy="1080"/>
          </a:xfrm>
          <a:prstGeom prst="straightConnector1">
            <a:avLst/>
          </a:prstGeom>
          <a:ln w="9360">
            <a:solidFill>
              <a:srgbClr val="000000"/>
            </a:solidFill>
            <a:miter/>
            <a:headEnd type="triangle" w="med" len="med"/>
          </a:ln>
        </p:spPr>
      </p:cxnSp>
      <p:cxnSp>
        <p:nvCxnSpPr>
          <p:cNvPr id="96" name="Line 6"/>
          <p:cNvCxnSpPr/>
          <p:nvPr/>
        </p:nvCxnSpPr>
        <p:spPr>
          <a:xfrm>
            <a:off x="2625840" y="5060520"/>
            <a:ext cx="457920" cy="1080"/>
          </a:xfrm>
          <a:prstGeom prst="straightConnector1">
            <a:avLst/>
          </a:prstGeom>
          <a:ln w="9360">
            <a:solidFill>
              <a:srgbClr val="000000"/>
            </a:solidFill>
            <a:miter/>
            <a:headEnd type="triangle" w="med" len="med"/>
          </a:ln>
        </p:spPr>
      </p:cxnSp>
      <p:sp>
        <p:nvSpPr>
          <p:cNvPr id="97" name="CustomShape 7"/>
          <p:cNvSpPr/>
          <p:nvPr/>
        </p:nvSpPr>
        <p:spPr>
          <a:xfrm>
            <a:off x="3124080" y="4919760"/>
            <a:ext cx="1247400" cy="307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Sizing handle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cxnSp>
        <p:nvCxnSpPr>
          <p:cNvPr id="98" name="Line 8"/>
          <p:cNvCxnSpPr/>
          <p:nvPr/>
        </p:nvCxnSpPr>
        <p:spPr>
          <a:xfrm flipV="1">
            <a:off x="2631600" y="5072760"/>
            <a:ext cx="451800" cy="956520"/>
          </a:xfrm>
          <a:prstGeom prst="straightConnector1">
            <a:avLst/>
          </a:prstGeom>
          <a:ln w="9360">
            <a:solidFill>
              <a:srgbClr val="000000"/>
            </a:solidFill>
            <a:miter/>
            <a:headEnd type="triangle" w="med" len="med"/>
          </a:ln>
        </p:spPr>
      </p:cxnSp>
      <p:sp>
        <p:nvSpPr>
          <p:cNvPr id="99" name="Line 9"/>
          <p:cNvSpPr/>
          <p:nvPr/>
        </p:nvSpPr>
        <p:spPr>
          <a:xfrm>
            <a:off x="1714680" y="6032520"/>
            <a:ext cx="0" cy="216000"/>
          </a:xfrm>
          <a:prstGeom prst="line">
            <a:avLst/>
          </a:prstGeom>
          <a:ln w="9360">
            <a:solidFill>
              <a:srgbClr val="000000"/>
            </a:solidFill>
            <a:miter/>
            <a:head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Line 10"/>
          <p:cNvSpPr/>
          <p:nvPr/>
        </p:nvSpPr>
        <p:spPr>
          <a:xfrm>
            <a:off x="1714680" y="6248520"/>
            <a:ext cx="1344600" cy="0"/>
          </a:xfrm>
          <a:prstGeom prst="line">
            <a:avLst/>
          </a:prstGeom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1" name="Line 11"/>
          <p:cNvSpPr/>
          <p:nvPr/>
        </p:nvSpPr>
        <p:spPr>
          <a:xfrm flipV="1">
            <a:off x="3048120" y="5073480"/>
            <a:ext cx="34920" cy="1175040"/>
          </a:xfrm>
          <a:prstGeom prst="line">
            <a:avLst/>
          </a:prstGeom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r>
              <a:rPr lang="en-US" sz="4000" b="0" strike="noStrike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Property Window</a:t>
            </a:r>
            <a:endParaRPr lang="en-US" sz="4800" b="0" strike="noStrike" spc="-1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appearance and other characteristics of a GUI object are determined by the object's properties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Properties window lists all properties 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buClr>
                <a:srgbClr val="000000"/>
              </a:buClr>
              <a:buFont typeface="Arial"/>
              <a:buChar char="–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When selecting an object, its properties are displayed in Properties windows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buClr>
                <a:srgbClr val="000000"/>
              </a:buClr>
              <a:buFont typeface="Arial"/>
              <a:buChar char="–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Each property has 2 columns: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43000" lvl="2" indent="-228600"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Left: property's name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43000" lvl="2" indent="-228600"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Right: property's value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CustomShape 3"/>
          <p:cNvSpPr/>
          <p:nvPr/>
        </p:nvSpPr>
        <p:spPr>
          <a:xfrm>
            <a:off x="228600" y="6248520"/>
            <a:ext cx="4191120" cy="476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/>
            <a:r>
              <a:rPr lang="en-US" sz="1400" b="0" strike="noStrike" spc="-1">
                <a:solidFill>
                  <a:srgbClr val="4A508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Copyright © 2017 Pearson Education, Inc.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5" name="Picture 2"/>
          <p:cNvPicPr/>
          <p:nvPr/>
        </p:nvPicPr>
        <p:blipFill>
          <a:blip r:embed="rId2"/>
          <a:stretch/>
        </p:blipFill>
        <p:spPr>
          <a:xfrm>
            <a:off x="6058080" y="3951360"/>
            <a:ext cx="2238120" cy="2619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r>
              <a:rPr lang="en-US" sz="4000" b="0" strike="noStrike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Changing a Property's Value</a:t>
            </a:r>
            <a:endParaRPr lang="en-US" sz="4800" b="0" strike="noStrike" spc="-1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Select an object, such as the Form, by clicking it once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View and select Properties if the Properties window is not available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Find the property's name in the list and change its value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Text property determines the text to be displayed in the form's title bar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Example: Change the 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/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value from "Form1" 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/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to 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/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"My First Program"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CustomShape 3"/>
          <p:cNvSpPr/>
          <p:nvPr/>
        </p:nvSpPr>
        <p:spPr>
          <a:xfrm>
            <a:off x="228600" y="6248520"/>
            <a:ext cx="4191120" cy="476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/>
            <a:r>
              <a:rPr lang="en-US" sz="1400" b="0" strike="noStrike" spc="-1">
                <a:solidFill>
                  <a:srgbClr val="4A508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Copyright © 2017 Pearson Education, Inc.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9" name="Picture 2"/>
          <p:cNvPicPr/>
          <p:nvPr/>
        </p:nvPicPr>
        <p:blipFill>
          <a:blip r:embed="rId2"/>
          <a:stretch/>
        </p:blipFill>
        <p:spPr>
          <a:xfrm>
            <a:off x="3924360" y="3657600"/>
            <a:ext cx="2238480" cy="2619360"/>
          </a:xfrm>
          <a:prstGeom prst="rect">
            <a:avLst/>
          </a:prstGeom>
          <a:ln>
            <a:noFill/>
          </a:ln>
        </p:spPr>
      </p:pic>
      <p:pic>
        <p:nvPicPr>
          <p:cNvPr id="110" name="Picture 3"/>
          <p:cNvPicPr/>
          <p:nvPr/>
        </p:nvPicPr>
        <p:blipFill>
          <a:blip r:embed="rId3"/>
          <a:stretch/>
        </p:blipFill>
        <p:spPr>
          <a:xfrm>
            <a:off x="6599160" y="3668760"/>
            <a:ext cx="2228760" cy="2609640"/>
          </a:xfrm>
          <a:prstGeom prst="rect">
            <a:avLst/>
          </a:prstGeom>
          <a:ln>
            <a:noFill/>
          </a:ln>
        </p:spPr>
      </p:pic>
      <p:sp>
        <p:nvSpPr>
          <p:cNvPr id="111" name="CustomShape 4"/>
          <p:cNvSpPr/>
          <p:nvPr/>
        </p:nvSpPr>
        <p:spPr>
          <a:xfrm>
            <a:off x="4572000" y="5105520"/>
            <a:ext cx="1295280" cy="380880"/>
          </a:xfrm>
          <a:prstGeom prst="ellipse">
            <a:avLst/>
          </a:prstGeom>
          <a:noFill/>
          <a:ln w="255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2" name="CustomShape 5"/>
          <p:cNvSpPr/>
          <p:nvPr/>
        </p:nvSpPr>
        <p:spPr>
          <a:xfrm>
            <a:off x="7440480" y="5105520"/>
            <a:ext cx="1295640" cy="380880"/>
          </a:xfrm>
          <a:prstGeom prst="ellipse">
            <a:avLst/>
          </a:prstGeom>
          <a:noFill/>
          <a:ln w="255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r>
              <a:rPr lang="en-US" sz="4000" b="0" strike="noStrike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Adding Controls to a Form</a:t>
            </a:r>
            <a:endParaRPr lang="en-US" sz="4800" b="0" strike="noStrike" spc="-1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4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 the Toolbox, select the Control (e.g. a Button), then you can either: 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buClr>
                <a:srgbClr val="000000"/>
              </a:buClr>
              <a:buFont typeface="Arial"/>
              <a:buChar char="–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double click the Button control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buClr>
                <a:srgbClr val="000000"/>
              </a:buClr>
              <a:buFont typeface="Arial"/>
              <a:buChar char="–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and drag the Button control to the form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On the form, you can 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buClr>
                <a:srgbClr val="000000"/>
              </a:buClr>
              <a:buFont typeface="Arial"/>
              <a:buChar char="–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resize the control using its bounding box and sizing handles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buClr>
                <a:srgbClr val="000000"/>
              </a:buClr>
              <a:buFont typeface="Arial"/>
              <a:buChar char="–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move the control's position by dragging it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buClr>
                <a:srgbClr val="000000"/>
              </a:buClr>
              <a:buFont typeface="Arial"/>
              <a:buChar char="–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change its properties in the Properties window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" name="CustomShape 3"/>
          <p:cNvSpPr/>
          <p:nvPr/>
        </p:nvSpPr>
        <p:spPr>
          <a:xfrm>
            <a:off x="228600" y="6248520"/>
            <a:ext cx="4191120" cy="476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/>
            <a:r>
              <a:rPr lang="en-US" sz="1400" b="0" strike="noStrike" spc="-1">
                <a:solidFill>
                  <a:srgbClr val="4A508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Copyright © 2017 Pearson Education, Inc.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457200" y="274320"/>
            <a:ext cx="8229600" cy="7162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r>
              <a:rPr lang="en-US" sz="4000" b="0" strike="noStrike" spc="-1" dirty="0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Rules for Naming Controls</a:t>
            </a:r>
            <a:endParaRPr lang="en-US" sz="4800" b="0" strike="noStrike" spc="-1" dirty="0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7" name="TextShape 2"/>
          <p:cNvSpPr txBox="1"/>
          <p:nvPr/>
        </p:nvSpPr>
        <p:spPr>
          <a:xfrm>
            <a:off x="457200" y="990600"/>
            <a:ext cx="8229600" cy="51355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Controls' name are identifiers of the controls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naming conventions are: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first character must be a </a:t>
            </a:r>
            <a:r>
              <a:rPr lang="en-US" sz="20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letter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(lower or uppercase does not matter) or an </a:t>
            </a:r>
            <a:r>
              <a:rPr lang="en-US" sz="20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underscore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(_)</a:t>
            </a:r>
            <a:endParaRPr lang="en-US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All other characters can be </a:t>
            </a:r>
            <a:r>
              <a:rPr lang="en-US" sz="20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alphanumerical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characters or </a:t>
            </a:r>
            <a:r>
              <a:rPr lang="en-US" sz="20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underscores</a:t>
            </a:r>
            <a:endParaRPr lang="en-US" sz="2800" b="1" i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buClr>
                <a:srgbClr val="000000"/>
              </a:buClr>
              <a:buFont typeface="Arial"/>
              <a:buChar char="–"/>
            </a:pPr>
            <a:r>
              <a:rPr lang="en-US" sz="20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name cannot contain spaces</a:t>
            </a:r>
            <a:endParaRPr lang="en-US" sz="2800" b="1" i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Examples of good names are: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lnSpc>
                <a:spcPct val="100000"/>
              </a:lnSpc>
            </a:pP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  <a:ea typeface="Consolas"/>
              </a:rPr>
              <a:t>showDayButton</a:t>
            </a:r>
            <a:endParaRPr lang="en-US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lnSpc>
                <a:spcPct val="100000"/>
              </a:lnSpc>
            </a:pP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  <a:ea typeface="Consolas"/>
              </a:rPr>
              <a:t>DisplayTotal</a:t>
            </a:r>
            <a:endParaRPr lang="en-US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2680" lvl="1" indent="-285480">
              <a:lnSpc>
                <a:spcPct val="100000"/>
              </a:lnSpc>
            </a:pP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  <a:ea typeface="Consolas"/>
              </a:rPr>
              <a:t>_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  <a:ea typeface="Consolas"/>
              </a:rPr>
              <a:t>ScoreLabel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olas"/>
                <a:ea typeface="Consolas"/>
              </a:rPr>
              <a:t> </a:t>
            </a:r>
          </a:p>
          <a:p>
            <a:pPr marL="742680" lvl="1" indent="-285480">
              <a:lnSpc>
                <a:spcPct val="100000"/>
              </a:lnSpc>
            </a:pPr>
            <a:endParaRPr lang="en-US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nsolas"/>
              <a:ea typeface="Consolas"/>
            </a:endParaRPr>
          </a:p>
          <a:p>
            <a:pPr>
              <a:buClr>
                <a:srgbClr val="000000"/>
              </a:buClr>
            </a:pPr>
            <a:r>
              <a:rPr lang="en-US" sz="2400" b="1" u="sng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Naming convention in our class:</a:t>
            </a:r>
            <a:endParaRPr lang="en-US" sz="3200" b="1" u="sng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800100" lvl="1" indent="-342900">
              <a:buClr>
                <a:srgbClr val="000000"/>
              </a:buClr>
              <a:buFont typeface="Arial" panose="020B0604020202020204" pitchFamily="34" charset="0"/>
              <a:buChar char="‒"/>
            </a:pP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Use </a:t>
            </a:r>
            <a:r>
              <a:rPr lang="en-US" sz="2000" b="1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abbreviations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the control to </a:t>
            </a:r>
            <a:r>
              <a:rPr lang="en-US" sz="2000" b="1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precede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the name – for example </a:t>
            </a:r>
            <a:r>
              <a:rPr lang="en-US" sz="20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btn_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Start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en-US" sz="20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lb_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display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en-US" sz="20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tb_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EnterName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etc.</a:t>
            </a:r>
          </a:p>
          <a:p>
            <a:pPr marL="742680" lvl="1" indent="-285480">
              <a:lnSpc>
                <a:spcPct val="100000"/>
              </a:lnSpc>
            </a:pPr>
            <a:endParaRPr lang="en-US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CustomShape 3"/>
          <p:cNvSpPr/>
          <p:nvPr/>
        </p:nvSpPr>
        <p:spPr>
          <a:xfrm>
            <a:off x="228600" y="6248520"/>
            <a:ext cx="4191120" cy="476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/>
            <a:r>
              <a:rPr lang="en-US" sz="1400" b="0" strike="noStrike" spc="-1">
                <a:solidFill>
                  <a:srgbClr val="4A508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Copyright © 2017 Pearson Education, Inc.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r>
              <a:rPr lang="en-US" sz="4000" b="0" strike="noStrike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2.2 Creating the GUI for Your First Visual C# Application</a:t>
            </a:r>
            <a:endParaRPr lang="en-US" sz="4800" b="0" strike="noStrike" spc="-1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0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Components: a Form and a Button control</a:t>
            </a:r>
          </a:p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Purpose:</a:t>
            </a:r>
          </a:p>
          <a:p>
            <a:pPr marL="742680" lvl="1" indent="-285480"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Create the application's GUI</a:t>
            </a:r>
          </a:p>
          <a:p>
            <a:pPr marL="742680" lvl="1" indent="-285480"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Write the code that causes "Hello World" to appear when the user clicks the button (details are available in section 2.3)</a:t>
            </a:r>
          </a:p>
        </p:txBody>
      </p:sp>
      <p:sp>
        <p:nvSpPr>
          <p:cNvPr id="121" name="CustomShape 3"/>
          <p:cNvSpPr/>
          <p:nvPr/>
        </p:nvSpPr>
        <p:spPr>
          <a:xfrm>
            <a:off x="228600" y="6248520"/>
            <a:ext cx="4191120" cy="476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/>
            <a:r>
              <a:rPr lang="en-US" sz="1400" b="0" strike="noStrike" spc="-1">
                <a:solidFill>
                  <a:srgbClr val="4A508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Copyright © 2017 Pearson Education, Inc.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749</TotalTime>
  <Words>2184</Words>
  <Application>Microsoft Office PowerPoint</Application>
  <PresentationFormat>On-screen Show (4:3)</PresentationFormat>
  <Paragraphs>331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Calibri</vt:lpstr>
      <vt:lpstr>Consolas</vt:lpstr>
      <vt:lpstr>Courier New</vt:lpstr>
      <vt:lpstr>Times New Roman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usnidem</dc:creator>
  <cp:lastModifiedBy>Roberta Principe</cp:lastModifiedBy>
  <cp:revision>69</cp:revision>
  <dcterms:created xsi:type="dcterms:W3CDTF">2011-03-14T12:08:04Z</dcterms:created>
  <dcterms:modified xsi:type="dcterms:W3CDTF">2019-08-28T22:04:07Z</dcterms:modified>
  <dc:language>en-US</dc:language>
</cp:coreProperties>
</file>