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38"/>
  </p:notesMasterIdLst>
  <p:handoutMasterIdLst>
    <p:handoutMasterId r:id="rId39"/>
  </p:handoutMasterIdLst>
  <p:sldIdLst>
    <p:sldId id="292" r:id="rId2"/>
    <p:sldId id="256" r:id="rId3"/>
    <p:sldId id="284" r:id="rId4"/>
    <p:sldId id="257" r:id="rId5"/>
    <p:sldId id="258" r:id="rId6"/>
    <p:sldId id="265" r:id="rId7"/>
    <p:sldId id="266" r:id="rId8"/>
    <p:sldId id="267" r:id="rId9"/>
    <p:sldId id="268" r:id="rId10"/>
    <p:sldId id="269" r:id="rId11"/>
    <p:sldId id="270" r:id="rId12"/>
    <p:sldId id="259" r:id="rId13"/>
    <p:sldId id="271" r:id="rId14"/>
    <p:sldId id="260" r:id="rId15"/>
    <p:sldId id="272" r:id="rId16"/>
    <p:sldId id="273" r:id="rId17"/>
    <p:sldId id="274" r:id="rId18"/>
    <p:sldId id="261" r:id="rId19"/>
    <p:sldId id="262" r:id="rId20"/>
    <p:sldId id="275" r:id="rId21"/>
    <p:sldId id="283" r:id="rId22"/>
    <p:sldId id="263" r:id="rId23"/>
    <p:sldId id="282" r:id="rId24"/>
    <p:sldId id="285" r:id="rId25"/>
    <p:sldId id="264" r:id="rId26"/>
    <p:sldId id="288" r:id="rId27"/>
    <p:sldId id="289" r:id="rId28"/>
    <p:sldId id="286" r:id="rId29"/>
    <p:sldId id="276" r:id="rId30"/>
    <p:sldId id="277" r:id="rId31"/>
    <p:sldId id="291" r:id="rId32"/>
    <p:sldId id="290" r:id="rId33"/>
    <p:sldId id="278" r:id="rId34"/>
    <p:sldId id="279" r:id="rId35"/>
    <p:sldId id="280" r:id="rId36"/>
    <p:sldId id="28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2F2F2"/>
    <a:srgbClr val="DDDDDD"/>
    <a:srgbClr val="D3EBED"/>
    <a:srgbClr val="4A5086"/>
    <a:srgbClr val="4144BF"/>
    <a:srgbClr val="5B62A5"/>
    <a:srgbClr val="FED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21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D5C16-52B4-457F-969D-9BBEBA0C90C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833BEA-582E-4C8D-9E1F-F9B7EEB217FE}">
      <dgm:prSet phldrT="[Text]" phldr="1"/>
      <dgm:spPr/>
      <dgm:t>
        <a:bodyPr/>
        <a:lstStyle/>
        <a:p>
          <a:endParaRPr lang="en-US" dirty="0"/>
        </a:p>
      </dgm:t>
    </dgm:pt>
    <dgm:pt modelId="{0150867A-D280-4DF6-A3F3-CEEC64EFEFD2}" type="parTrans" cxnId="{10AC364E-9B21-44CA-8A07-E64382E35031}">
      <dgm:prSet/>
      <dgm:spPr/>
      <dgm:t>
        <a:bodyPr/>
        <a:lstStyle/>
        <a:p>
          <a:endParaRPr lang="en-US"/>
        </a:p>
      </dgm:t>
    </dgm:pt>
    <dgm:pt modelId="{B03D42E0-04AD-42C9-ACBC-3F37CCEEA258}" type="sibTrans" cxnId="{10AC364E-9B21-44CA-8A07-E64382E35031}">
      <dgm:prSet/>
      <dgm:spPr/>
      <dgm:t>
        <a:bodyPr/>
        <a:lstStyle/>
        <a:p>
          <a:endParaRPr lang="en-US"/>
        </a:p>
      </dgm:t>
    </dgm:pt>
    <dgm:pt modelId="{65FA586A-2346-4659-A130-D216FA2A4A03}">
      <dgm:prSet phldrT="[Text]"/>
      <dgm:spPr/>
      <dgm:t>
        <a:bodyPr/>
        <a:lstStyle/>
        <a:p>
          <a:r>
            <a:rPr lang="en-US" dirty="0"/>
            <a:t>Introductions</a:t>
          </a:r>
        </a:p>
      </dgm:t>
    </dgm:pt>
    <dgm:pt modelId="{69A40011-CB2D-4F7F-B675-057AC7F21EFB}" type="parTrans" cxnId="{FC13E567-E1F1-4FF3-9D74-D2D1AC8F562D}">
      <dgm:prSet/>
      <dgm:spPr/>
      <dgm:t>
        <a:bodyPr/>
        <a:lstStyle/>
        <a:p>
          <a:endParaRPr lang="en-US"/>
        </a:p>
      </dgm:t>
    </dgm:pt>
    <dgm:pt modelId="{739FB5F5-F2E6-49B0-8AC5-4D49A120B394}" type="sibTrans" cxnId="{FC13E567-E1F1-4FF3-9D74-D2D1AC8F562D}">
      <dgm:prSet/>
      <dgm:spPr/>
      <dgm:t>
        <a:bodyPr/>
        <a:lstStyle/>
        <a:p>
          <a:endParaRPr lang="en-US"/>
        </a:p>
      </dgm:t>
    </dgm:pt>
    <dgm:pt modelId="{2CFAFC26-3C04-4634-A2B2-2068E9FCD0C3}">
      <dgm:prSet phldrT="[Text]"/>
      <dgm:spPr/>
      <dgm:t>
        <a:bodyPr/>
        <a:lstStyle/>
        <a:p>
          <a:r>
            <a:rPr lang="en-US" dirty="0"/>
            <a:t>Fun Facts - cards</a:t>
          </a:r>
        </a:p>
      </dgm:t>
    </dgm:pt>
    <dgm:pt modelId="{7DA57D59-3D72-4F68-9184-5786529B1CC9}" type="parTrans" cxnId="{DB6CD726-5D1A-4995-B7DE-1086A919ADB8}">
      <dgm:prSet/>
      <dgm:spPr/>
      <dgm:t>
        <a:bodyPr/>
        <a:lstStyle/>
        <a:p>
          <a:endParaRPr lang="en-US"/>
        </a:p>
      </dgm:t>
    </dgm:pt>
    <dgm:pt modelId="{8E76AEF8-4E4E-45DA-8686-EC55AB675D64}" type="sibTrans" cxnId="{DB6CD726-5D1A-4995-B7DE-1086A919ADB8}">
      <dgm:prSet/>
      <dgm:spPr/>
      <dgm:t>
        <a:bodyPr/>
        <a:lstStyle/>
        <a:p>
          <a:endParaRPr lang="en-US"/>
        </a:p>
      </dgm:t>
    </dgm:pt>
    <dgm:pt modelId="{BA667624-1AA1-49D9-9BF8-4C1B855A92B6}">
      <dgm:prSet phldrT="[Text]" phldr="1"/>
      <dgm:spPr/>
      <dgm:t>
        <a:bodyPr/>
        <a:lstStyle/>
        <a:p>
          <a:endParaRPr lang="en-US"/>
        </a:p>
      </dgm:t>
    </dgm:pt>
    <dgm:pt modelId="{BCC258A7-037E-459C-83C8-AF09AB1C2AA9}" type="parTrans" cxnId="{F38762DE-BA51-452A-A88B-41752F962A16}">
      <dgm:prSet/>
      <dgm:spPr/>
      <dgm:t>
        <a:bodyPr/>
        <a:lstStyle/>
        <a:p>
          <a:endParaRPr lang="en-US"/>
        </a:p>
      </dgm:t>
    </dgm:pt>
    <dgm:pt modelId="{9CBA3A8F-6788-434F-9EBA-421D4DE4BF57}" type="sibTrans" cxnId="{F38762DE-BA51-452A-A88B-41752F962A16}">
      <dgm:prSet/>
      <dgm:spPr/>
      <dgm:t>
        <a:bodyPr/>
        <a:lstStyle/>
        <a:p>
          <a:endParaRPr lang="en-US"/>
        </a:p>
      </dgm:t>
    </dgm:pt>
    <dgm:pt modelId="{9F8C0EE6-58F3-48C4-978E-67072CA5B0F5}">
      <dgm:prSet phldrT="[Text]"/>
      <dgm:spPr/>
      <dgm:t>
        <a:bodyPr/>
        <a:lstStyle/>
        <a:p>
          <a:r>
            <a:rPr lang="en-US" dirty="0"/>
            <a:t>Syllabus</a:t>
          </a:r>
        </a:p>
      </dgm:t>
    </dgm:pt>
    <dgm:pt modelId="{40312D65-FA94-469C-9569-B62C260313C9}" type="parTrans" cxnId="{E6C01C73-1D07-400A-A350-88D3A5127449}">
      <dgm:prSet/>
      <dgm:spPr/>
      <dgm:t>
        <a:bodyPr/>
        <a:lstStyle/>
        <a:p>
          <a:endParaRPr lang="en-US"/>
        </a:p>
      </dgm:t>
    </dgm:pt>
    <dgm:pt modelId="{4317CCC8-9718-4901-A271-FFEA8AA04F8A}" type="sibTrans" cxnId="{E6C01C73-1D07-400A-A350-88D3A5127449}">
      <dgm:prSet/>
      <dgm:spPr/>
      <dgm:t>
        <a:bodyPr/>
        <a:lstStyle/>
        <a:p>
          <a:endParaRPr lang="en-US"/>
        </a:p>
      </dgm:t>
    </dgm:pt>
    <dgm:pt modelId="{60DFD1F8-CE5F-469F-94B7-F001C8869B83}">
      <dgm:prSet phldrT="[Text]"/>
      <dgm:spPr/>
      <dgm:t>
        <a:bodyPr/>
        <a:lstStyle/>
        <a:p>
          <a:r>
            <a:rPr lang="en-US" dirty="0"/>
            <a:t>Grading policy</a:t>
          </a:r>
        </a:p>
      </dgm:t>
    </dgm:pt>
    <dgm:pt modelId="{25BC6ABA-EFCB-4708-BB43-C8962D0C5F73}" type="parTrans" cxnId="{B997B843-0F34-41EF-BB41-02342DC30CCB}">
      <dgm:prSet/>
      <dgm:spPr/>
      <dgm:t>
        <a:bodyPr/>
        <a:lstStyle/>
        <a:p>
          <a:endParaRPr lang="en-US"/>
        </a:p>
      </dgm:t>
    </dgm:pt>
    <dgm:pt modelId="{B80688BC-BF17-49CD-8C26-087C89526758}" type="sibTrans" cxnId="{B997B843-0F34-41EF-BB41-02342DC30CCB}">
      <dgm:prSet/>
      <dgm:spPr/>
      <dgm:t>
        <a:bodyPr/>
        <a:lstStyle/>
        <a:p>
          <a:endParaRPr lang="en-US"/>
        </a:p>
      </dgm:t>
    </dgm:pt>
    <dgm:pt modelId="{E67CAE64-92F0-4DFE-9C33-8A218234B74E}">
      <dgm:prSet phldrT="[Text]" phldr="1"/>
      <dgm:spPr/>
      <dgm:t>
        <a:bodyPr/>
        <a:lstStyle/>
        <a:p>
          <a:endParaRPr lang="en-US"/>
        </a:p>
      </dgm:t>
    </dgm:pt>
    <dgm:pt modelId="{603E9898-AB8E-4B4A-A399-8FCD22540510}" type="parTrans" cxnId="{010E3392-1E78-4B29-A154-E4E9BF95ACB0}">
      <dgm:prSet/>
      <dgm:spPr/>
      <dgm:t>
        <a:bodyPr/>
        <a:lstStyle/>
        <a:p>
          <a:endParaRPr lang="en-US"/>
        </a:p>
      </dgm:t>
    </dgm:pt>
    <dgm:pt modelId="{0951E6E2-58FE-44C7-B128-C0F0159DCAA7}" type="sibTrans" cxnId="{010E3392-1E78-4B29-A154-E4E9BF95ACB0}">
      <dgm:prSet/>
      <dgm:spPr/>
      <dgm:t>
        <a:bodyPr/>
        <a:lstStyle/>
        <a:p>
          <a:endParaRPr lang="en-US"/>
        </a:p>
      </dgm:t>
    </dgm:pt>
    <dgm:pt modelId="{5BEF3470-F2C1-4033-8235-252CDAF284B0}">
      <dgm:prSet phldrT="[Text]"/>
      <dgm:spPr/>
      <dgm:t>
        <a:bodyPr/>
        <a:lstStyle/>
        <a:p>
          <a:r>
            <a:rPr lang="en-US" dirty="0"/>
            <a:t>Chapter 1</a:t>
          </a:r>
        </a:p>
      </dgm:t>
    </dgm:pt>
    <dgm:pt modelId="{B65E3D29-A920-418A-9C59-7F04E1D6E6DD}" type="parTrans" cxnId="{B28DF2BF-3246-4344-83DB-B80E3826743F}">
      <dgm:prSet/>
      <dgm:spPr/>
      <dgm:t>
        <a:bodyPr/>
        <a:lstStyle/>
        <a:p>
          <a:endParaRPr lang="en-US"/>
        </a:p>
      </dgm:t>
    </dgm:pt>
    <dgm:pt modelId="{928C6328-5EC9-46D6-9C7E-066864BD831A}" type="sibTrans" cxnId="{B28DF2BF-3246-4344-83DB-B80E3826743F}">
      <dgm:prSet/>
      <dgm:spPr/>
      <dgm:t>
        <a:bodyPr/>
        <a:lstStyle/>
        <a:p>
          <a:endParaRPr lang="en-US"/>
        </a:p>
      </dgm:t>
    </dgm:pt>
    <dgm:pt modelId="{556B4D80-72E8-43EF-BFF9-B1CD1B4DFED8}">
      <dgm:prSet phldrT="[Text]"/>
      <dgm:spPr/>
      <dgm:t>
        <a:bodyPr/>
        <a:lstStyle/>
        <a:p>
          <a:r>
            <a:rPr lang="en-US" dirty="0"/>
            <a:t>Hands on - C#</a:t>
          </a:r>
        </a:p>
      </dgm:t>
    </dgm:pt>
    <dgm:pt modelId="{D06B31C8-6387-4180-A067-47DF8D75E22E}" type="parTrans" cxnId="{3775E235-83D2-4A42-AF24-0CBBC38F93D6}">
      <dgm:prSet/>
      <dgm:spPr/>
      <dgm:t>
        <a:bodyPr/>
        <a:lstStyle/>
        <a:p>
          <a:endParaRPr lang="en-US"/>
        </a:p>
      </dgm:t>
    </dgm:pt>
    <dgm:pt modelId="{A4335299-75CF-4C03-8804-03F32C506C51}" type="sibTrans" cxnId="{3775E235-83D2-4A42-AF24-0CBBC38F93D6}">
      <dgm:prSet/>
      <dgm:spPr/>
      <dgm:t>
        <a:bodyPr/>
        <a:lstStyle/>
        <a:p>
          <a:endParaRPr lang="en-US"/>
        </a:p>
      </dgm:t>
    </dgm:pt>
    <dgm:pt modelId="{1671B02E-43A5-4B3C-9E7C-22969167A972}" type="pres">
      <dgm:prSet presAssocID="{828D5C16-52B4-457F-969D-9BBEBA0C90C4}" presName="linearFlow" presStyleCnt="0">
        <dgm:presLayoutVars>
          <dgm:dir/>
          <dgm:animLvl val="lvl"/>
          <dgm:resizeHandles val="exact"/>
        </dgm:presLayoutVars>
      </dgm:prSet>
      <dgm:spPr/>
    </dgm:pt>
    <dgm:pt modelId="{147C5033-8228-4D30-9087-F505DF37F192}" type="pres">
      <dgm:prSet presAssocID="{47833BEA-582E-4C8D-9E1F-F9B7EEB217FE}" presName="composite" presStyleCnt="0"/>
      <dgm:spPr/>
    </dgm:pt>
    <dgm:pt modelId="{9C09D5AF-8D09-4271-9983-0C9171430C11}" type="pres">
      <dgm:prSet presAssocID="{47833BEA-582E-4C8D-9E1F-F9B7EEB217F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BA1489D-E2A7-4879-AE36-DFEBDD7CCCDC}" type="pres">
      <dgm:prSet presAssocID="{47833BEA-582E-4C8D-9E1F-F9B7EEB217FE}" presName="descendantText" presStyleLbl="alignAcc1" presStyleIdx="0" presStyleCnt="3">
        <dgm:presLayoutVars>
          <dgm:bulletEnabled val="1"/>
        </dgm:presLayoutVars>
      </dgm:prSet>
      <dgm:spPr/>
    </dgm:pt>
    <dgm:pt modelId="{74628D46-9470-461B-B58B-7493C3242E94}" type="pres">
      <dgm:prSet presAssocID="{B03D42E0-04AD-42C9-ACBC-3F37CCEEA258}" presName="sp" presStyleCnt="0"/>
      <dgm:spPr/>
    </dgm:pt>
    <dgm:pt modelId="{CD0A011D-2BD0-4930-ABDE-68095EE1C1E9}" type="pres">
      <dgm:prSet presAssocID="{BA667624-1AA1-49D9-9BF8-4C1B855A92B6}" presName="composite" presStyleCnt="0"/>
      <dgm:spPr/>
    </dgm:pt>
    <dgm:pt modelId="{443E1D0B-1D69-4A96-9478-F2DA335AA5E4}" type="pres">
      <dgm:prSet presAssocID="{BA667624-1AA1-49D9-9BF8-4C1B855A92B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F9F1AF5-8E7B-44E5-A449-517C859D128E}" type="pres">
      <dgm:prSet presAssocID="{BA667624-1AA1-49D9-9BF8-4C1B855A92B6}" presName="descendantText" presStyleLbl="alignAcc1" presStyleIdx="1" presStyleCnt="3">
        <dgm:presLayoutVars>
          <dgm:bulletEnabled val="1"/>
        </dgm:presLayoutVars>
      </dgm:prSet>
      <dgm:spPr/>
    </dgm:pt>
    <dgm:pt modelId="{AA304AF6-273F-4A05-9633-60EF638FBEFA}" type="pres">
      <dgm:prSet presAssocID="{9CBA3A8F-6788-434F-9EBA-421D4DE4BF57}" presName="sp" presStyleCnt="0"/>
      <dgm:spPr/>
    </dgm:pt>
    <dgm:pt modelId="{D9609400-5524-41E8-8B9F-B844B58C6ED9}" type="pres">
      <dgm:prSet presAssocID="{E67CAE64-92F0-4DFE-9C33-8A218234B74E}" presName="composite" presStyleCnt="0"/>
      <dgm:spPr/>
    </dgm:pt>
    <dgm:pt modelId="{66D2ECEB-562F-43EB-AB46-EC888658631E}" type="pres">
      <dgm:prSet presAssocID="{E67CAE64-92F0-4DFE-9C33-8A218234B74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1767C4A-469F-42C5-9F70-08F6B6AC2DAD}" type="pres">
      <dgm:prSet presAssocID="{E67CAE64-92F0-4DFE-9C33-8A218234B74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2FCEA1F-0B17-47B4-962B-AFAC6A141DA7}" type="presOf" srcId="{60DFD1F8-CE5F-469F-94B7-F001C8869B83}" destId="{BF9F1AF5-8E7B-44E5-A449-517C859D128E}" srcOrd="0" destOrd="1" presId="urn:microsoft.com/office/officeart/2005/8/layout/chevron2"/>
    <dgm:cxn modelId="{DB6CD726-5D1A-4995-B7DE-1086A919ADB8}" srcId="{47833BEA-582E-4C8D-9E1F-F9B7EEB217FE}" destId="{2CFAFC26-3C04-4634-A2B2-2068E9FCD0C3}" srcOrd="1" destOrd="0" parTransId="{7DA57D59-3D72-4F68-9184-5786529B1CC9}" sibTransId="{8E76AEF8-4E4E-45DA-8686-EC55AB675D64}"/>
    <dgm:cxn modelId="{3775E235-83D2-4A42-AF24-0CBBC38F93D6}" srcId="{E67CAE64-92F0-4DFE-9C33-8A218234B74E}" destId="{556B4D80-72E8-43EF-BFF9-B1CD1B4DFED8}" srcOrd="1" destOrd="0" parTransId="{D06B31C8-6387-4180-A067-47DF8D75E22E}" sibTransId="{A4335299-75CF-4C03-8804-03F32C506C51}"/>
    <dgm:cxn modelId="{B997B843-0F34-41EF-BB41-02342DC30CCB}" srcId="{BA667624-1AA1-49D9-9BF8-4C1B855A92B6}" destId="{60DFD1F8-CE5F-469F-94B7-F001C8869B83}" srcOrd="1" destOrd="0" parTransId="{25BC6ABA-EFCB-4708-BB43-C8962D0C5F73}" sibTransId="{B80688BC-BF17-49CD-8C26-087C89526758}"/>
    <dgm:cxn modelId="{FC13E567-E1F1-4FF3-9D74-D2D1AC8F562D}" srcId="{47833BEA-582E-4C8D-9E1F-F9B7EEB217FE}" destId="{65FA586A-2346-4659-A130-D216FA2A4A03}" srcOrd="0" destOrd="0" parTransId="{69A40011-CB2D-4F7F-B675-057AC7F21EFB}" sibTransId="{739FB5F5-F2E6-49B0-8AC5-4D49A120B394}"/>
    <dgm:cxn modelId="{10AC364E-9B21-44CA-8A07-E64382E35031}" srcId="{828D5C16-52B4-457F-969D-9BBEBA0C90C4}" destId="{47833BEA-582E-4C8D-9E1F-F9B7EEB217FE}" srcOrd="0" destOrd="0" parTransId="{0150867A-D280-4DF6-A3F3-CEEC64EFEFD2}" sibTransId="{B03D42E0-04AD-42C9-ACBC-3F37CCEEA258}"/>
    <dgm:cxn modelId="{0165646E-2BC0-4DAC-9DB6-6D80C6B9A950}" type="presOf" srcId="{828D5C16-52B4-457F-969D-9BBEBA0C90C4}" destId="{1671B02E-43A5-4B3C-9E7C-22969167A972}" srcOrd="0" destOrd="0" presId="urn:microsoft.com/office/officeart/2005/8/layout/chevron2"/>
    <dgm:cxn modelId="{E6C01C73-1D07-400A-A350-88D3A5127449}" srcId="{BA667624-1AA1-49D9-9BF8-4C1B855A92B6}" destId="{9F8C0EE6-58F3-48C4-978E-67072CA5B0F5}" srcOrd="0" destOrd="0" parTransId="{40312D65-FA94-469C-9569-B62C260313C9}" sibTransId="{4317CCC8-9718-4901-A271-FFEA8AA04F8A}"/>
    <dgm:cxn modelId="{010E3392-1E78-4B29-A154-E4E9BF95ACB0}" srcId="{828D5C16-52B4-457F-969D-9BBEBA0C90C4}" destId="{E67CAE64-92F0-4DFE-9C33-8A218234B74E}" srcOrd="2" destOrd="0" parTransId="{603E9898-AB8E-4B4A-A399-8FCD22540510}" sibTransId="{0951E6E2-58FE-44C7-B128-C0F0159DCAA7}"/>
    <dgm:cxn modelId="{16F774A0-4190-4DFE-8B60-6E7CCA51DF8A}" type="presOf" srcId="{BA667624-1AA1-49D9-9BF8-4C1B855A92B6}" destId="{443E1D0B-1D69-4A96-9478-F2DA335AA5E4}" srcOrd="0" destOrd="0" presId="urn:microsoft.com/office/officeart/2005/8/layout/chevron2"/>
    <dgm:cxn modelId="{69353FB8-27EF-465E-AF9F-15D23CEF52B9}" type="presOf" srcId="{2CFAFC26-3C04-4634-A2B2-2068E9FCD0C3}" destId="{3BA1489D-E2A7-4879-AE36-DFEBDD7CCCDC}" srcOrd="0" destOrd="1" presId="urn:microsoft.com/office/officeart/2005/8/layout/chevron2"/>
    <dgm:cxn modelId="{B28DF2BF-3246-4344-83DB-B80E3826743F}" srcId="{E67CAE64-92F0-4DFE-9C33-8A218234B74E}" destId="{5BEF3470-F2C1-4033-8235-252CDAF284B0}" srcOrd="0" destOrd="0" parTransId="{B65E3D29-A920-418A-9C59-7F04E1D6E6DD}" sibTransId="{928C6328-5EC9-46D6-9C7E-066864BD831A}"/>
    <dgm:cxn modelId="{83C29DC6-DF68-4F6A-B808-1FDB45D0D29A}" type="presOf" srcId="{556B4D80-72E8-43EF-BFF9-B1CD1B4DFED8}" destId="{11767C4A-469F-42C5-9F70-08F6B6AC2DAD}" srcOrd="0" destOrd="1" presId="urn:microsoft.com/office/officeart/2005/8/layout/chevron2"/>
    <dgm:cxn modelId="{975D9FD0-DC2A-4CC7-9255-2DCDC952E4F6}" type="presOf" srcId="{5BEF3470-F2C1-4033-8235-252CDAF284B0}" destId="{11767C4A-469F-42C5-9F70-08F6B6AC2DAD}" srcOrd="0" destOrd="0" presId="urn:microsoft.com/office/officeart/2005/8/layout/chevron2"/>
    <dgm:cxn modelId="{A3BEFFD3-0B35-4C4B-B121-B56A4B9FC420}" type="presOf" srcId="{E67CAE64-92F0-4DFE-9C33-8A218234B74E}" destId="{66D2ECEB-562F-43EB-AB46-EC888658631E}" srcOrd="0" destOrd="0" presId="urn:microsoft.com/office/officeart/2005/8/layout/chevron2"/>
    <dgm:cxn modelId="{18E93BD5-A8E3-4905-B798-01A6D3C9174B}" type="presOf" srcId="{65FA586A-2346-4659-A130-D216FA2A4A03}" destId="{3BA1489D-E2A7-4879-AE36-DFEBDD7CCCDC}" srcOrd="0" destOrd="0" presId="urn:microsoft.com/office/officeart/2005/8/layout/chevron2"/>
    <dgm:cxn modelId="{F38762DE-BA51-452A-A88B-41752F962A16}" srcId="{828D5C16-52B4-457F-969D-9BBEBA0C90C4}" destId="{BA667624-1AA1-49D9-9BF8-4C1B855A92B6}" srcOrd="1" destOrd="0" parTransId="{BCC258A7-037E-459C-83C8-AF09AB1C2AA9}" sibTransId="{9CBA3A8F-6788-434F-9EBA-421D4DE4BF57}"/>
    <dgm:cxn modelId="{540FFCEA-10B6-4C44-9F80-1368D6658DA1}" type="presOf" srcId="{47833BEA-582E-4C8D-9E1F-F9B7EEB217FE}" destId="{9C09D5AF-8D09-4271-9983-0C9171430C11}" srcOrd="0" destOrd="0" presId="urn:microsoft.com/office/officeart/2005/8/layout/chevron2"/>
    <dgm:cxn modelId="{2F28C0EC-EB4E-4D00-9738-DCFE577782FA}" type="presOf" srcId="{9F8C0EE6-58F3-48C4-978E-67072CA5B0F5}" destId="{BF9F1AF5-8E7B-44E5-A449-517C859D128E}" srcOrd="0" destOrd="0" presId="urn:microsoft.com/office/officeart/2005/8/layout/chevron2"/>
    <dgm:cxn modelId="{0DF3B96E-EB2F-4266-A908-74D7034CEAFC}" type="presParOf" srcId="{1671B02E-43A5-4B3C-9E7C-22969167A972}" destId="{147C5033-8228-4D30-9087-F505DF37F192}" srcOrd="0" destOrd="0" presId="urn:microsoft.com/office/officeart/2005/8/layout/chevron2"/>
    <dgm:cxn modelId="{7078BF14-B44D-4C18-8798-81F9B58D50BA}" type="presParOf" srcId="{147C5033-8228-4D30-9087-F505DF37F192}" destId="{9C09D5AF-8D09-4271-9983-0C9171430C11}" srcOrd="0" destOrd="0" presId="urn:microsoft.com/office/officeart/2005/8/layout/chevron2"/>
    <dgm:cxn modelId="{1F654AAA-D63B-4E74-B615-6BE77524CB96}" type="presParOf" srcId="{147C5033-8228-4D30-9087-F505DF37F192}" destId="{3BA1489D-E2A7-4879-AE36-DFEBDD7CCCDC}" srcOrd="1" destOrd="0" presId="urn:microsoft.com/office/officeart/2005/8/layout/chevron2"/>
    <dgm:cxn modelId="{403E9B17-0FB9-4AB7-A8FE-0449A5B52E80}" type="presParOf" srcId="{1671B02E-43A5-4B3C-9E7C-22969167A972}" destId="{74628D46-9470-461B-B58B-7493C3242E94}" srcOrd="1" destOrd="0" presId="urn:microsoft.com/office/officeart/2005/8/layout/chevron2"/>
    <dgm:cxn modelId="{61145826-56EE-4FD1-8BAA-1DE61F4B309B}" type="presParOf" srcId="{1671B02E-43A5-4B3C-9E7C-22969167A972}" destId="{CD0A011D-2BD0-4930-ABDE-68095EE1C1E9}" srcOrd="2" destOrd="0" presId="urn:microsoft.com/office/officeart/2005/8/layout/chevron2"/>
    <dgm:cxn modelId="{FE30BBDA-A67A-4D42-9CD2-6F0A30E3C6EC}" type="presParOf" srcId="{CD0A011D-2BD0-4930-ABDE-68095EE1C1E9}" destId="{443E1D0B-1D69-4A96-9478-F2DA335AA5E4}" srcOrd="0" destOrd="0" presId="urn:microsoft.com/office/officeart/2005/8/layout/chevron2"/>
    <dgm:cxn modelId="{97802071-00E1-4E47-94C0-343ADC971D81}" type="presParOf" srcId="{CD0A011D-2BD0-4930-ABDE-68095EE1C1E9}" destId="{BF9F1AF5-8E7B-44E5-A449-517C859D128E}" srcOrd="1" destOrd="0" presId="urn:microsoft.com/office/officeart/2005/8/layout/chevron2"/>
    <dgm:cxn modelId="{E2B380B8-F95F-46BC-9668-F90D368DE4A1}" type="presParOf" srcId="{1671B02E-43A5-4B3C-9E7C-22969167A972}" destId="{AA304AF6-273F-4A05-9633-60EF638FBEFA}" srcOrd="3" destOrd="0" presId="urn:microsoft.com/office/officeart/2005/8/layout/chevron2"/>
    <dgm:cxn modelId="{15E2DADF-78F7-4C09-B958-30CEEA24140F}" type="presParOf" srcId="{1671B02E-43A5-4B3C-9E7C-22969167A972}" destId="{D9609400-5524-41E8-8B9F-B844B58C6ED9}" srcOrd="4" destOrd="0" presId="urn:microsoft.com/office/officeart/2005/8/layout/chevron2"/>
    <dgm:cxn modelId="{9F7933AB-80DA-47FC-AEA9-D357A093F57D}" type="presParOf" srcId="{D9609400-5524-41E8-8B9F-B844B58C6ED9}" destId="{66D2ECEB-562F-43EB-AB46-EC888658631E}" srcOrd="0" destOrd="0" presId="urn:microsoft.com/office/officeart/2005/8/layout/chevron2"/>
    <dgm:cxn modelId="{5B1E3626-7304-4BE5-89DB-FE1E8B7A5912}" type="presParOf" srcId="{D9609400-5524-41E8-8B9F-B844B58C6ED9}" destId="{11767C4A-469F-42C5-9F70-08F6B6AC2D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9D5AF-8D09-4271-9983-0C9171430C11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 rot="-5400000">
        <a:off x="1" y="573596"/>
        <a:ext cx="1146297" cy="491270"/>
      </dsp:txXfrm>
    </dsp:sp>
    <dsp:sp modelId="{3BA1489D-E2A7-4879-AE36-DFEBDD7CCCDC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Introductions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Fun Facts - cards</a:t>
          </a:r>
        </a:p>
      </dsp:txBody>
      <dsp:txXfrm rot="-5400000">
        <a:off x="1146298" y="52408"/>
        <a:ext cx="7031341" cy="960496"/>
      </dsp:txXfrm>
    </dsp:sp>
    <dsp:sp modelId="{443E1D0B-1D69-4A96-9478-F2DA335AA5E4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 rot="-5400000">
        <a:off x="1" y="2017346"/>
        <a:ext cx="1146297" cy="491270"/>
      </dsp:txXfrm>
    </dsp:sp>
    <dsp:sp modelId="{BF9F1AF5-8E7B-44E5-A449-517C859D128E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Syllabus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Grading policy</a:t>
          </a:r>
        </a:p>
      </dsp:txBody>
      <dsp:txXfrm rot="-5400000">
        <a:off x="1146298" y="1496158"/>
        <a:ext cx="7031341" cy="960496"/>
      </dsp:txXfrm>
    </dsp:sp>
    <dsp:sp modelId="{66D2ECEB-562F-43EB-AB46-EC888658631E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 rot="-5400000">
        <a:off x="1" y="3461096"/>
        <a:ext cx="1146297" cy="491270"/>
      </dsp:txXfrm>
    </dsp:sp>
    <dsp:sp modelId="{11767C4A-469F-42C5-9F70-08F6B6AC2DA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Chapter 1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Hands on - C#</a:t>
          </a:r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988C14E-308F-44FF-B9F6-A42DEF631C3A}" type="datetimeFigureOut">
              <a:rPr lang="en-US"/>
              <a:pPr>
                <a:defRPr/>
              </a:pPr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F8C91CE-7117-4BB1-AE15-78AEBDDBA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924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36EF2B-1191-45F4-8A57-1B8D5A7AFEFD}" type="datetimeFigureOut">
              <a:rPr lang="en-US"/>
              <a:pPr>
                <a:defRPr/>
              </a:pPr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0104BE-174E-42E8-8CDE-5A9E76D96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5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D2C18966-7A2A-488F-8FB4-36E81AAA4720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G_Bar_Blue_USLette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DG_Bar_Blue_USLette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DG_Bar_Blue_USLetter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9903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86400" y="609600"/>
            <a:ext cx="2971800" cy="2609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05400" y="3505200"/>
            <a:ext cx="3810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105400" y="0"/>
            <a:ext cx="3733800" cy="3238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62293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77194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9895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11684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80850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1249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93390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85747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12216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83399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19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solidFill>
                  <a:srgbClr val="4A508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Copyright © 2017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25" r:id="rId3"/>
    <p:sldLayoutId id="2147483826" r:id="rId4"/>
    <p:sldLayoutId id="2147483835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accent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CC0000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CC0000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CC0000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sualstudio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0C63D-89F5-4D15-AD08-B3CE3BAA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 to Computer Programming</a:t>
            </a:r>
            <a:br>
              <a:rPr lang="en-US" dirty="0"/>
            </a:br>
            <a:r>
              <a:rPr lang="en-US" dirty="0"/>
              <a:t>Welcome to CSCI 1205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57FAA9-34E2-48C4-B317-222212AFD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314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24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09D5AF-8D09-4271-9983-0C9171430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9C09D5AF-8D09-4271-9983-0C9171430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9C09D5AF-8D09-4271-9983-0C9171430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9C09D5AF-8D09-4271-9983-0C9171430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A1489D-E2A7-4879-AE36-DFEBDD7CC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3BA1489D-E2A7-4879-AE36-DFEBDD7CCC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3BA1489D-E2A7-4879-AE36-DFEBDD7CC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3BA1489D-E2A7-4879-AE36-DFEBDD7CC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3E1D0B-1D69-4A96-9478-F2DA335AA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443E1D0B-1D69-4A96-9478-F2DA335AA5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443E1D0B-1D69-4A96-9478-F2DA335AA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443E1D0B-1D69-4A96-9478-F2DA335AA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9F1AF5-8E7B-44E5-A449-517C859D1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BF9F1AF5-8E7B-44E5-A449-517C859D12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BF9F1AF5-8E7B-44E5-A449-517C859D1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BF9F1AF5-8E7B-44E5-A449-517C859D1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D2ECEB-562F-43EB-AB46-EC888658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66D2ECEB-562F-43EB-AB46-EC88865863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66D2ECEB-562F-43EB-AB46-EC888658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66D2ECEB-562F-43EB-AB46-EC888658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767C4A-469F-42C5-9F70-08F6B6AC2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11767C4A-469F-42C5-9F70-08F6B6AC2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11767C4A-469F-42C5-9F70-08F6B6AC2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11767C4A-469F-42C5-9F70-08F6B6AC2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Output Devices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Output is any data the computer produces for people or devices</a:t>
            </a:r>
          </a:p>
          <a:p>
            <a:pPr eaLnBrk="1" hangingPunct="1"/>
            <a:r>
              <a:rPr lang="en-US" altLang="en-US"/>
              <a:t>The device that generates output for a computer is called an output device</a:t>
            </a:r>
          </a:p>
          <a:p>
            <a:pPr eaLnBrk="1" hangingPunct="1"/>
            <a:r>
              <a:rPr lang="en-US" altLang="en-US"/>
              <a:t>Commonly used output devices are screens, speakers, and printers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Categorized mainly into system software and application software</a:t>
            </a:r>
          </a:p>
          <a:p>
            <a:pPr lvl="1" eaLnBrk="1" hangingPunct="1"/>
            <a:r>
              <a:rPr lang="en-US" altLang="en-US" sz="2400"/>
              <a:t>System software are programs that control and manage the basic operations of a computer. Subcategories are:</a:t>
            </a:r>
          </a:p>
          <a:p>
            <a:pPr lvl="2" eaLnBrk="1" hangingPunct="1"/>
            <a:r>
              <a:rPr lang="en-US" altLang="en-US" sz="2000"/>
              <a:t>Operating systems</a:t>
            </a:r>
          </a:p>
          <a:p>
            <a:pPr lvl="2" eaLnBrk="1" hangingPunct="1"/>
            <a:r>
              <a:rPr lang="en-US" altLang="en-US" sz="2000"/>
              <a:t>Utility programs</a:t>
            </a:r>
          </a:p>
          <a:p>
            <a:pPr lvl="2" eaLnBrk="1" hangingPunct="1"/>
            <a:r>
              <a:rPr lang="en-US" altLang="en-US" sz="2000"/>
              <a:t>Software development tools</a:t>
            </a:r>
          </a:p>
          <a:p>
            <a:pPr lvl="1" eaLnBrk="1" hangingPunct="1"/>
            <a:r>
              <a:rPr lang="en-US" altLang="en-US" sz="2400"/>
              <a:t>Application software are programs that perform special tasks</a:t>
            </a:r>
            <a:endParaRPr lang="en-US" altLang="en-US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1.3 How Computers Store Data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All data stored in a computer is converted to sequence of 0s and 1s; each sequence is called a bit</a:t>
            </a:r>
          </a:p>
          <a:p>
            <a:pPr eaLnBrk="1" hangingPunct="1"/>
            <a:r>
              <a:rPr lang="en-US" altLang="en-US" sz="2400"/>
              <a:t>A computer’s memory is divided into tiny storage locations called bytes</a:t>
            </a:r>
          </a:p>
          <a:p>
            <a:pPr lvl="1" eaLnBrk="1" hangingPunct="1"/>
            <a:r>
              <a:rPr lang="en-US" altLang="en-US" sz="2000"/>
              <a:t>Eight bits make a byte</a:t>
            </a:r>
          </a:p>
          <a:p>
            <a:pPr eaLnBrk="1" hangingPunct="1"/>
            <a:r>
              <a:rPr lang="en-US" altLang="en-US" sz="2400"/>
              <a:t>Combinations of bits, 0s and 1s, are used to represent characters. For example,</a:t>
            </a:r>
          </a:p>
          <a:p>
            <a:pPr lvl="1" eaLnBrk="1" hangingPunct="1"/>
            <a:r>
              <a:rPr lang="en-US" altLang="en-US" sz="2000"/>
              <a:t>The character ‘A’ is 65 in ASCII code, which is converted to binary format 1000001</a:t>
            </a:r>
          </a:p>
          <a:p>
            <a:pPr lvl="1" eaLnBrk="1" hangingPunct="1"/>
            <a:r>
              <a:rPr lang="en-US" altLang="en-US" sz="2000"/>
              <a:t>When you press ‘A’, 1000001 will be stored in computer’s memory</a:t>
            </a:r>
          </a:p>
          <a:p>
            <a:pPr lvl="1" eaLnBrk="1" hangingPunct="1"/>
            <a:endParaRPr lang="en-US" altLang="en-US" sz="240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Digital and Digital Data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“Digital” refers to anything that can only have two possible values</a:t>
            </a:r>
          </a:p>
          <a:p>
            <a:pPr lvl="1" eaLnBrk="1" hangingPunct="1"/>
            <a:r>
              <a:rPr lang="en-US" altLang="en-US"/>
              <a:t>Digital data is the data that is stored in binary.</a:t>
            </a:r>
          </a:p>
          <a:p>
            <a:pPr lvl="1" eaLnBrk="1" hangingPunct="1"/>
            <a:r>
              <a:rPr lang="en-US" altLang="en-US"/>
              <a:t>Digital devices are devices that work with binary data</a:t>
            </a:r>
          </a:p>
          <a:p>
            <a:pPr lvl="1" eaLnBrk="1" hangingPunct="1"/>
            <a:r>
              <a:rPr lang="en-US" altLang="en-US"/>
              <a:t>Computers are digital devices</a:t>
            </a:r>
          </a:p>
          <a:p>
            <a:pPr eaLnBrk="1" hangingPunct="1"/>
            <a:endParaRPr lang="en-US" altLang="en-US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1.4 How a Program Works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CPU reads instructions written in machine language called instruction set</a:t>
            </a:r>
          </a:p>
          <a:p>
            <a:pPr eaLnBrk="1" hangingPunct="1"/>
            <a:r>
              <a:rPr lang="en-US" altLang="en-US" sz="2400"/>
              <a:t>A program will be copied into memory for CPU to execute</a:t>
            </a:r>
          </a:p>
          <a:p>
            <a:pPr eaLnBrk="1" hangingPunct="1"/>
            <a:r>
              <a:rPr lang="en-US" altLang="en-US" sz="2400"/>
              <a:t>CPU uses the “fetch-decode-execute” cycle for processing</a:t>
            </a:r>
          </a:p>
          <a:p>
            <a:pPr lvl="1" eaLnBrk="1" hangingPunct="1"/>
            <a:r>
              <a:rPr lang="en-US" altLang="en-US" sz="2000"/>
              <a:t>Fetch: Reads instructions from memory</a:t>
            </a:r>
          </a:p>
          <a:p>
            <a:pPr lvl="1" eaLnBrk="1" hangingPunct="1"/>
            <a:r>
              <a:rPr lang="en-US" altLang="en-US" sz="2000"/>
              <a:t>Decode: Decodes the instructions that were just read to determine how to perform operations</a:t>
            </a:r>
          </a:p>
          <a:p>
            <a:pPr lvl="1" eaLnBrk="1" hangingPunct="1"/>
            <a:r>
              <a:rPr lang="en-US" altLang="en-US" sz="2000"/>
              <a:t>Execute: Actually performs the operations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Languages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/>
              <a:t>Machine languages: sequences of 0s and 1s</a:t>
            </a:r>
          </a:p>
          <a:p>
            <a:pPr lvl="1" eaLnBrk="1" hangingPunct="1"/>
            <a:r>
              <a:rPr lang="en-US" altLang="en-US"/>
              <a:t>Assembly languages: use short words known as “mnemonics” to write program </a:t>
            </a:r>
          </a:p>
          <a:p>
            <a:pPr lvl="2" eaLnBrk="1" hangingPunct="1"/>
            <a:r>
              <a:rPr lang="en-US" altLang="en-US"/>
              <a:t>Must be translated by assembler </a:t>
            </a:r>
          </a:p>
          <a:p>
            <a:pPr lvl="2" eaLnBrk="1" hangingPunct="1"/>
            <a:r>
              <a:rPr lang="en-US" altLang="en-US"/>
              <a:t>Still considered low-level languages</a:t>
            </a:r>
          </a:p>
          <a:p>
            <a:pPr lvl="1" eaLnBrk="1" hangingPunct="1"/>
            <a:r>
              <a:rPr lang="en-US" altLang="en-US"/>
              <a:t>High-level languages: more human readable languages that allow programmers to create programs without knowing how CPU works.</a:t>
            </a:r>
          </a:p>
          <a:p>
            <a:pPr lvl="2" eaLnBrk="1" hangingPunct="1"/>
            <a:r>
              <a:rPr lang="en-US" altLang="en-US"/>
              <a:t>Modern languages are high-level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Keywords, Operators, and Syntax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/>
              <a:t>High level languages use keywords that have special meaning and cannot be used for any purpose other than to write programs</a:t>
            </a:r>
          </a:p>
          <a:p>
            <a:pPr eaLnBrk="1" hangingPunct="1"/>
            <a:r>
              <a:rPr lang="en-US" altLang="en-US" sz="2600"/>
              <a:t>Operators are keywords that represent special program functions such as addition, subtraction, and multiplication</a:t>
            </a:r>
          </a:p>
          <a:p>
            <a:pPr eaLnBrk="1" hangingPunct="1"/>
            <a:r>
              <a:rPr lang="en-US" altLang="en-US" sz="2600"/>
              <a:t>Syntax is a set of rules that must be strictly followed to write computer-understandable instructions</a:t>
            </a:r>
          </a:p>
          <a:p>
            <a:pPr lvl="1" eaLnBrk="1" hangingPunct="1"/>
            <a:r>
              <a:rPr lang="en-US" altLang="en-US" sz="2200"/>
              <a:t>Syntax error is a mistake or violation of these rules</a:t>
            </a:r>
          </a:p>
          <a:p>
            <a:pPr eaLnBrk="1" hangingPunct="1"/>
            <a:r>
              <a:rPr lang="en-US" altLang="en-US" sz="2600"/>
              <a:t>Each instruction in a program is called a statement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Compilers and Interpreters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compiler translates a high-level language program to a separate machine program for CPU to read and execute</a:t>
            </a:r>
          </a:p>
          <a:p>
            <a:pPr lvl="1" eaLnBrk="1" hangingPunct="1"/>
            <a:r>
              <a:rPr lang="en-US" altLang="en-US" sz="2400"/>
              <a:t>Source code: the statements a programmer writes in a high-level language</a:t>
            </a:r>
          </a:p>
          <a:p>
            <a:pPr lvl="1" eaLnBrk="1" hangingPunct="1"/>
            <a:r>
              <a:rPr lang="en-US" altLang="en-US" sz="2400"/>
              <a:t>Compilation: translates a text-based source code to binary codes</a:t>
            </a:r>
          </a:p>
          <a:p>
            <a:pPr eaLnBrk="1" hangingPunct="1"/>
            <a:r>
              <a:rPr lang="en-US" altLang="en-US" sz="2800"/>
              <a:t>Interpreter reads, translates, and executes the instructions of a high-level language program</a:t>
            </a:r>
          </a:p>
          <a:p>
            <a:pPr lvl="1" eaLnBrk="1" hangingPunct="1"/>
            <a:r>
              <a:rPr lang="en-US" altLang="en-US" sz="2400"/>
              <a:t>Examples are PHP, Perl, Python, and ASP.NET</a:t>
            </a: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1.5 Graphical User Interface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User interfaces allow users to interact with the computer. Categories are:</a:t>
            </a:r>
          </a:p>
          <a:p>
            <a:pPr lvl="1" eaLnBrk="1" hangingPunct="1"/>
            <a:r>
              <a:rPr lang="en-US" altLang="en-US" sz="2400"/>
              <a:t>Command line interface (aka console interface)</a:t>
            </a:r>
          </a:p>
          <a:p>
            <a:pPr lvl="1" eaLnBrk="1" hangingPunct="1"/>
            <a:r>
              <a:rPr lang="en-US" altLang="en-US" sz="2400"/>
              <a:t>Graphical user interface (GUI)- now the most commonly used</a:t>
            </a:r>
          </a:p>
          <a:p>
            <a:pPr eaLnBrk="1" hangingPunct="1"/>
            <a:endParaRPr lang="en-US" altLang="en-US"/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2355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1588"/>
            <a:ext cx="3600450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150" y="3490913"/>
            <a:ext cx="2252663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1.6 Objects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400"/>
              <a:t>Most programming languages use object-oriented programming in which a program component is called an “object”</a:t>
            </a:r>
          </a:p>
          <a:p>
            <a:pPr eaLnBrk="1" hangingPunct="1"/>
            <a:r>
              <a:rPr lang="en-US" altLang="en-US" sz="2400"/>
              <a:t>Program objects have properties (or fields) and methods</a:t>
            </a:r>
          </a:p>
          <a:p>
            <a:pPr lvl="1" eaLnBrk="1" hangingPunct="1"/>
            <a:r>
              <a:rPr lang="en-US" altLang="en-US" sz="2000"/>
              <a:t>Properties – data stored in an object</a:t>
            </a:r>
          </a:p>
          <a:p>
            <a:pPr lvl="1" eaLnBrk="1" hangingPunct="1"/>
            <a:r>
              <a:rPr lang="en-US" altLang="en-US" sz="2000"/>
              <a:t>Methods – the operations an object can perform</a:t>
            </a:r>
          </a:p>
          <a:p>
            <a:pPr eaLnBrk="1" hangingPunct="1"/>
            <a:endParaRPr lang="en-US" altLang="en-US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24581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3935413"/>
            <a:ext cx="54038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 to Computing and Programming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Objects that are visible in a program GUI are known as controls</a:t>
            </a:r>
          </a:p>
          <a:p>
            <a:pPr lvl="1" eaLnBrk="1" hangingPunct="1"/>
            <a:r>
              <a:rPr lang="en-US" altLang="en-US" sz="2400"/>
              <a:t>Commonly used controls are Labels, Buttons, and TextBoxes</a:t>
            </a:r>
          </a:p>
          <a:p>
            <a:pPr lvl="1" eaLnBrk="1" hangingPunct="1"/>
            <a:r>
              <a:rPr lang="en-US" altLang="en-US" sz="2400"/>
              <a:t>They enhance the functionality of your programs</a:t>
            </a:r>
          </a:p>
          <a:p>
            <a:pPr eaLnBrk="1" hangingPunct="1"/>
            <a:r>
              <a:rPr lang="en-US" altLang="en-US" sz="2800"/>
              <a:t>There are invisible objects in a GUI such as Timers, and OpenFileDialog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.NET Framework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.NET Framework is a collection of classes and other codes that can be used to create programs for Windows operating system</a:t>
            </a:r>
          </a:p>
          <a:p>
            <a:pPr eaLnBrk="1" hangingPunct="1"/>
            <a:r>
              <a:rPr lang="en-US" altLang="en-US" sz="2800"/>
              <a:t>C# is a language supported by the .NET Framework</a:t>
            </a:r>
          </a:p>
          <a:p>
            <a:pPr eaLnBrk="1" hangingPunct="1"/>
            <a:r>
              <a:rPr lang="en-US" altLang="en-US" sz="2800"/>
              <a:t>Controls are defined by specialized classes provided by the .NET Framework</a:t>
            </a:r>
          </a:p>
          <a:p>
            <a:pPr eaLnBrk="1" hangingPunct="1"/>
            <a:r>
              <a:rPr lang="en-US" altLang="en-US" sz="2800"/>
              <a:t>You can also write your own class to perform a special task</a:t>
            </a:r>
          </a:p>
          <a:p>
            <a:pPr eaLnBrk="1" hangingPunct="1"/>
            <a:endParaRPr lang="en-US" altLang="en-US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1.7 The Program Development Process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process of creating a program is known as the programming development cycle</a:t>
            </a:r>
          </a:p>
          <a:p>
            <a:pPr eaLnBrk="1" hangingPunct="1"/>
            <a:r>
              <a:rPr lang="en-US" altLang="en-US" sz="2800"/>
              <a:t>It has six phases:</a:t>
            </a:r>
          </a:p>
          <a:p>
            <a:pPr lvl="1" eaLnBrk="1" hangingPunct="1"/>
            <a:r>
              <a:rPr lang="en-US" altLang="en-US" sz="2400"/>
              <a:t>Understand the program’s purpose</a:t>
            </a:r>
          </a:p>
          <a:p>
            <a:pPr lvl="1" eaLnBrk="1" hangingPunct="1"/>
            <a:r>
              <a:rPr lang="en-US" altLang="en-US" sz="2400"/>
              <a:t>Design the GUI</a:t>
            </a:r>
          </a:p>
          <a:p>
            <a:pPr lvl="1" eaLnBrk="1" hangingPunct="1"/>
            <a:r>
              <a:rPr lang="en-US" altLang="en-US" sz="2400"/>
              <a:t>Design the program’s logic</a:t>
            </a:r>
          </a:p>
          <a:p>
            <a:pPr lvl="1" eaLnBrk="1" hangingPunct="1"/>
            <a:r>
              <a:rPr lang="en-US" altLang="en-US" sz="2400"/>
              <a:t>Write the code</a:t>
            </a:r>
          </a:p>
          <a:p>
            <a:pPr lvl="1" eaLnBrk="1" hangingPunct="1"/>
            <a:r>
              <a:rPr lang="en-US" altLang="en-US" sz="2400"/>
              <a:t>Correct syntax errors</a:t>
            </a:r>
          </a:p>
          <a:p>
            <a:pPr lvl="1" eaLnBrk="1" hangingPunct="1"/>
            <a:r>
              <a:rPr lang="en-US" altLang="en-US" sz="2400"/>
              <a:t>Test the program and correct logic errors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Algorithm, Pseudocode, Flowchart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algorithm is a set of well-defined, logical steps that must be taken to perform a task</a:t>
            </a:r>
          </a:p>
          <a:p>
            <a:pPr eaLnBrk="1" hangingPunct="1"/>
            <a:r>
              <a:rPr lang="en-US" altLang="en-US"/>
              <a:t>An algorithm that is written out in plain English is called pseudocode</a:t>
            </a:r>
          </a:p>
          <a:p>
            <a:pPr eaLnBrk="1" hangingPunct="1"/>
            <a:r>
              <a:rPr lang="en-US" altLang="en-US"/>
              <a:t>A flowchart is a diagram that graphically depicts the steps of an algorithm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1.8 Getting Started with the Visual Studio Environment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Visual Studio 2015 is a professional integrated development environment (IDE)</a:t>
            </a:r>
          </a:p>
          <a:p>
            <a:pPr eaLnBrk="1" hangingPunct="1"/>
            <a:r>
              <a:rPr lang="en-US" altLang="en-US" sz="2800" dirty="0"/>
              <a:t>You may install Visual Studio 2015 Community Edition (free programming environment available from download from </a:t>
            </a:r>
            <a:r>
              <a:rPr lang="en-US" altLang="en-US" sz="2800" dirty="0">
                <a:hlinkClick r:id="rId2" tooltip="https://www.visualstudio.com/"/>
              </a:rPr>
              <a:t>Microsoft</a:t>
            </a:r>
            <a:r>
              <a:rPr lang="en-US" altLang="en-US" sz="2800" dirty="0"/>
              <a:t>) </a:t>
            </a:r>
          </a:p>
          <a:p>
            <a:pPr eaLnBrk="1" hangingPunct="1"/>
            <a:r>
              <a:rPr lang="en-US" altLang="en-US" sz="2800" dirty="0"/>
              <a:t>The Visual Studio Environment includes:</a:t>
            </a:r>
          </a:p>
          <a:p>
            <a:pPr lvl="1" eaLnBrk="1" hangingPunct="1"/>
            <a:r>
              <a:rPr lang="en-US" altLang="en-US" sz="2400" dirty="0"/>
              <a:t>Designer Window</a:t>
            </a:r>
          </a:p>
          <a:p>
            <a:pPr lvl="1" eaLnBrk="1" hangingPunct="1"/>
            <a:r>
              <a:rPr lang="en-US" altLang="en-US" sz="2400" dirty="0"/>
              <a:t>Solution Explorer Window</a:t>
            </a:r>
          </a:p>
          <a:p>
            <a:pPr lvl="1" eaLnBrk="1" hangingPunct="1"/>
            <a:r>
              <a:rPr lang="en-US" altLang="en-US" sz="2400" dirty="0"/>
              <a:t>Properties Window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1.8 Getting Started with the Visual Studio Environment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2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3072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39875"/>
            <a:ext cx="65246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3"/>
          <p:cNvSpPr txBox="1">
            <a:spLocks noChangeArrowheads="1"/>
          </p:cNvSpPr>
          <p:nvPr/>
        </p:nvSpPr>
        <p:spPr bwMode="auto">
          <a:xfrm>
            <a:off x="3505200" y="53340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The Designer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10000" y="4800600"/>
            <a:ext cx="4572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1.8 Getting Started with the Visual Studio Environment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2800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317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39875"/>
            <a:ext cx="65246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3"/>
          <p:cNvSpPr txBox="1">
            <a:spLocks noChangeArrowheads="1"/>
          </p:cNvSpPr>
          <p:nvPr/>
        </p:nvSpPr>
        <p:spPr bwMode="auto">
          <a:xfrm>
            <a:off x="2971800" y="50292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Solution Explorer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953000" y="3581400"/>
            <a:ext cx="990600" cy="14176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1.8 Getting Started with the Visual Studio Environment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280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3277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39875"/>
            <a:ext cx="65246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Box 3"/>
          <p:cNvSpPr txBox="1">
            <a:spLocks noChangeArrowheads="1"/>
          </p:cNvSpPr>
          <p:nvPr/>
        </p:nvSpPr>
        <p:spPr bwMode="auto">
          <a:xfrm>
            <a:off x="1981200" y="4968875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Properties Window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572000" y="4721225"/>
            <a:ext cx="1219200" cy="4476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Auto Hide allows a window to display only as a tab of the edges </a:t>
            </a:r>
          </a:p>
        </p:txBody>
      </p:sp>
      <p:pic>
        <p:nvPicPr>
          <p:cNvPr id="337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41700"/>
            <a:ext cx="24860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1.8 Getting Started with the Visual Studio Environment</a:t>
            </a:r>
          </a:p>
        </p:txBody>
      </p:sp>
      <p:sp>
        <p:nvSpPr>
          <p:cNvPr id="3379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sp>
        <p:nvSpPr>
          <p:cNvPr id="6" name="Oval 5"/>
          <p:cNvSpPr/>
          <p:nvPr/>
        </p:nvSpPr>
        <p:spPr>
          <a:xfrm>
            <a:off x="3883025" y="3403600"/>
            <a:ext cx="304800" cy="3048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0" name="Straight Arrow Connector 9"/>
          <p:cNvCxnSpPr>
            <a:stCxn id="6" idx="6"/>
          </p:cNvCxnSpPr>
          <p:nvPr/>
        </p:nvCxnSpPr>
        <p:spPr>
          <a:xfrm>
            <a:off x="4187825" y="3556000"/>
            <a:ext cx="609600" cy="2984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10"/>
          <p:cNvSpPr txBox="1">
            <a:spLocks noChangeArrowheads="1"/>
          </p:cNvSpPr>
          <p:nvPr/>
        </p:nvSpPr>
        <p:spPr bwMode="auto">
          <a:xfrm>
            <a:off x="4492625" y="3868738"/>
            <a:ext cx="3954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Pushpin icon means it supports Auto Hide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Menu Bar and Standard Toolbar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Menu bar provides menus such as File, Edit, View, Project, etc.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Standard toolbar contains buttons that execute frequently used commands</a:t>
            </a:r>
          </a:p>
          <a:p>
            <a:pPr eaLnBrk="1" hangingPunct="1"/>
            <a:endParaRPr lang="en-US" altLang="en-US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348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33688"/>
            <a:ext cx="61341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4495800"/>
            <a:ext cx="52959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Topics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1.1 Introduction</a:t>
            </a:r>
          </a:p>
          <a:p>
            <a:pPr eaLnBrk="1" hangingPunct="1"/>
            <a:r>
              <a:rPr lang="en-US" altLang="en-US" sz="2400"/>
              <a:t>1.2 Hardware and Software</a:t>
            </a:r>
          </a:p>
          <a:p>
            <a:pPr eaLnBrk="1" hangingPunct="1"/>
            <a:r>
              <a:rPr lang="en-US" altLang="en-US" sz="2400"/>
              <a:t>1.3 How Computers Store Data</a:t>
            </a:r>
          </a:p>
          <a:p>
            <a:pPr eaLnBrk="1" hangingPunct="1"/>
            <a:r>
              <a:rPr lang="en-US" altLang="en-US" sz="2400"/>
              <a:t>1.4 How a Program Works</a:t>
            </a:r>
          </a:p>
          <a:p>
            <a:pPr eaLnBrk="1" hangingPunct="1"/>
            <a:r>
              <a:rPr lang="en-US" altLang="en-US" sz="2400"/>
              <a:t>1.5 Graphical User Interfaces</a:t>
            </a:r>
          </a:p>
          <a:p>
            <a:pPr eaLnBrk="1" hangingPunct="1"/>
            <a:r>
              <a:rPr lang="en-US" altLang="en-US" sz="2400"/>
              <a:t>1.6 Objects</a:t>
            </a:r>
          </a:p>
          <a:p>
            <a:pPr eaLnBrk="1" hangingPunct="1"/>
            <a:r>
              <a:rPr lang="en-US" altLang="en-US" sz="2400"/>
              <a:t>1.7 The Program Development Process</a:t>
            </a:r>
          </a:p>
          <a:p>
            <a:pPr eaLnBrk="1" hangingPunct="1"/>
            <a:r>
              <a:rPr lang="en-US" altLang="en-US" sz="2400"/>
              <a:t>1.8 Getting Started with the Visual Studio Environment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Toolbox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Toolbox is a window for selecting controls to use in an application</a:t>
            </a:r>
          </a:p>
          <a:p>
            <a:pPr lvl="1" eaLnBrk="1" hangingPunct="1"/>
            <a:r>
              <a:rPr lang="en-US" altLang="en-US" sz="2000"/>
              <a:t>Typically appears on the left side of Visual Studio environment</a:t>
            </a:r>
          </a:p>
          <a:p>
            <a:pPr lvl="1" eaLnBrk="1" hangingPunct="1"/>
            <a:r>
              <a:rPr lang="en-US" altLang="en-US" sz="2000"/>
              <a:t>Usually in Auto Hide mode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2781300" y="3657600"/>
            <a:ext cx="1365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Toolbox tab</a:t>
            </a:r>
          </a:p>
        </p:txBody>
      </p:sp>
      <p:pic>
        <p:nvPicPr>
          <p:cNvPr id="3584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59125"/>
            <a:ext cx="28765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4156075" y="3854450"/>
            <a:ext cx="752475" cy="793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Toolbox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Toolbox is a window for selecting controls to use in an application</a:t>
            </a:r>
          </a:p>
          <a:p>
            <a:pPr lvl="1" eaLnBrk="1" hangingPunct="1"/>
            <a:r>
              <a:rPr lang="en-US" altLang="en-US" sz="2000"/>
              <a:t>Divided into sections such as “All Windows Forms” and “Common Controls”</a:t>
            </a: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87675"/>
            <a:ext cx="16287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Tooltips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A Tooltip is a small box that pops up when you hover the mouse pointer over an item on the toolbar or toolbox.</a:t>
            </a:r>
          </a:p>
          <a:p>
            <a:pPr lvl="1" eaLnBrk="1" hangingPunct="1">
              <a:buFontTx/>
              <a:buNone/>
            </a:pPr>
            <a:endParaRPr lang="en-US" altLang="en-US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sp>
        <p:nvSpPr>
          <p:cNvPr id="37893" name="TextBox 12"/>
          <p:cNvSpPr txBox="1">
            <a:spLocks noChangeArrowheads="1"/>
          </p:cNvSpPr>
          <p:nvPr/>
        </p:nvSpPr>
        <p:spPr bwMode="auto">
          <a:xfrm>
            <a:off x="6013450" y="3151188"/>
            <a:ext cx="852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Tooltip</a:t>
            </a:r>
          </a:p>
        </p:txBody>
      </p:sp>
      <p:pic>
        <p:nvPicPr>
          <p:cNvPr id="378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048000"/>
            <a:ext cx="315277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108450" y="3352800"/>
            <a:ext cx="1981200" cy="6858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Docked and Floating Windows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When a window such as Solution Explorer is docked, it is attached to one of the edges of the Visual Studio environment</a:t>
            </a:r>
          </a:p>
          <a:p>
            <a:pPr eaLnBrk="1" hangingPunct="1"/>
            <a:r>
              <a:rPr lang="en-US" altLang="en-US" sz="2800"/>
              <a:t>When a window is floating, you can click and drag it around the screen</a:t>
            </a:r>
          </a:p>
          <a:p>
            <a:pPr lvl="1" eaLnBrk="1" hangingPunct="1"/>
            <a:r>
              <a:rPr lang="en-US" altLang="en-US" sz="2400"/>
              <a:t>A window cannot float if it is in Auto Hide mode</a:t>
            </a:r>
          </a:p>
          <a:p>
            <a:pPr eaLnBrk="1" hangingPunct="1"/>
            <a:r>
              <a:rPr lang="en-US" altLang="en-US" sz="2800"/>
              <a:t>Right click a window’s title bar and select Float or Dock to change between them</a:t>
            </a: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Projects and Solutions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Each Visual Studio application (including Visual C#) you will create is a project</a:t>
            </a:r>
          </a:p>
          <a:p>
            <a:pPr lvl="1" eaLnBrk="1" hangingPunct="1"/>
            <a:r>
              <a:rPr lang="en-US" altLang="en-US" sz="2400"/>
              <a:t>A project contains several files. </a:t>
            </a:r>
          </a:p>
          <a:p>
            <a:pPr lvl="1" eaLnBrk="1" hangingPunct="1"/>
            <a:r>
              <a:rPr lang="en-US" altLang="en-US" sz="2400"/>
              <a:t>Typically they are Form1.cs, Program.cs, etc.</a:t>
            </a:r>
          </a:p>
          <a:p>
            <a:pPr eaLnBrk="1" hangingPunct="1"/>
            <a:r>
              <a:rPr lang="en-US" altLang="en-US" sz="2800"/>
              <a:t>A solution is a container that can hold one or more Visual Studio (including Visual C#) projects</a:t>
            </a:r>
          </a:p>
          <a:p>
            <a:pPr lvl="1" eaLnBrk="1" hangingPunct="1"/>
            <a:r>
              <a:rPr lang="en-US" altLang="en-US" sz="2400"/>
              <a:t>Each project, however, is saved in its own solution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sp>
        <p:nvSpPr>
          <p:cNvPr id="5" name="Rectangle 4"/>
          <p:cNvSpPr/>
          <p:nvPr/>
        </p:nvSpPr>
        <p:spPr>
          <a:xfrm>
            <a:off x="5410200" y="4876800"/>
            <a:ext cx="190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5105400"/>
            <a:ext cx="10668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99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5216525"/>
            <a:ext cx="176213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5459413"/>
            <a:ext cx="176213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5673725"/>
            <a:ext cx="176213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5029200" y="5105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016375" y="4932363"/>
            <a:ext cx="1019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Solution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010400" y="5216525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9" name="TextBox 14"/>
          <p:cNvSpPr txBox="1">
            <a:spLocks noChangeArrowheads="1"/>
          </p:cNvSpPr>
          <p:nvPr/>
        </p:nvSpPr>
        <p:spPr bwMode="auto">
          <a:xfrm>
            <a:off x="7696200" y="5032375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Project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791200" y="5302250"/>
            <a:ext cx="0" cy="477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91200" y="5302250"/>
            <a:ext cx="212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29200" y="5591175"/>
            <a:ext cx="976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792788" y="5780088"/>
            <a:ext cx="212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4" name="TextBox 25"/>
          <p:cNvSpPr txBox="1">
            <a:spLocks noChangeArrowheads="1"/>
          </p:cNvSpPr>
          <p:nvPr/>
        </p:nvSpPr>
        <p:spPr bwMode="auto">
          <a:xfrm>
            <a:off x="1895475" y="5421313"/>
            <a:ext cx="3133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Files belonging to the project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Specifying the Project Name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n-US" altLang="en-US"/>
              <a:t>You can specify the project name the first time you save the project.</a:t>
            </a:r>
          </a:p>
        </p:txBody>
      </p:sp>
      <p:sp>
        <p:nvSpPr>
          <p:cNvPr id="419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4198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2971800"/>
            <a:ext cx="7810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Displaying the Designer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Sometimes when you open an existing project, the project’s form will not be automatically displayed in the Designer</a:t>
            </a:r>
          </a:p>
          <a:p>
            <a:pPr eaLnBrk="1" hangingPunct="1"/>
            <a:r>
              <a:rPr lang="en-US" altLang="en-US" sz="2400" dirty="0"/>
              <a:t>You should:</a:t>
            </a:r>
          </a:p>
          <a:p>
            <a:pPr lvl="1" eaLnBrk="1" hangingPunct="1"/>
            <a:r>
              <a:rPr lang="en-US" altLang="en-US" sz="2000" dirty="0"/>
              <a:t>Right click Form1.cs in</a:t>
            </a:r>
            <a:br>
              <a:rPr lang="en-US" altLang="en-US" sz="2000" dirty="0"/>
            </a:br>
            <a:r>
              <a:rPr lang="en-US" altLang="en-US" sz="2000" dirty="0"/>
              <a:t>the Solution Explorer</a:t>
            </a:r>
          </a:p>
          <a:p>
            <a:pPr lvl="1" eaLnBrk="1" hangingPunct="1"/>
            <a:r>
              <a:rPr lang="en-US" altLang="en-US" sz="2000" dirty="0"/>
              <a:t>Click View Designer in</a:t>
            </a:r>
            <a:br>
              <a:rPr lang="en-US" altLang="en-US" sz="2000" dirty="0"/>
            </a:br>
            <a:r>
              <a:rPr lang="en-US" altLang="en-US" sz="2000" dirty="0"/>
              <a:t>the pop-up menu</a:t>
            </a: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  <p:pic>
        <p:nvPicPr>
          <p:cNvPr id="4301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2971800"/>
            <a:ext cx="4827587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1.1 Introduction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program is a set of instructions that a computer follows to perform a task</a:t>
            </a:r>
          </a:p>
          <a:p>
            <a:pPr lvl="1" eaLnBrk="1" hangingPunct="1"/>
            <a:r>
              <a:rPr lang="en-US" altLang="en-US" sz="2400"/>
              <a:t>Programs are commonly referred to as software</a:t>
            </a:r>
          </a:p>
          <a:p>
            <a:pPr lvl="1" eaLnBrk="1" hangingPunct="1"/>
            <a:r>
              <a:rPr lang="en-US" altLang="en-US" sz="2400"/>
              <a:t>Without software, computers cannot do anything</a:t>
            </a:r>
          </a:p>
          <a:p>
            <a:pPr eaLnBrk="1" hangingPunct="1"/>
            <a:r>
              <a:rPr lang="en-US" altLang="en-US" sz="2800"/>
              <a:t>Programmers, or software developers, create software</a:t>
            </a:r>
          </a:p>
          <a:p>
            <a:pPr lvl="1" eaLnBrk="1" hangingPunct="1"/>
            <a:r>
              <a:rPr lang="en-US" altLang="en-US" sz="2400"/>
              <a:t>They are people with the training and skills necessary to design, create, and test programs</a:t>
            </a:r>
          </a:p>
          <a:p>
            <a:pPr eaLnBrk="1" hangingPunct="1"/>
            <a:r>
              <a:rPr lang="en-US" altLang="en-US" sz="2800"/>
              <a:t>This book introduces fundamental programming concepts using C#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1.2 Hardware and Software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Hardware refers to all physical devices</a:t>
            </a:r>
          </a:p>
          <a:p>
            <a:pPr lvl="1" eaLnBrk="1" hangingPunct="1"/>
            <a:r>
              <a:rPr lang="en-US" altLang="en-US" sz="2400"/>
              <a:t>A computer consists of many pieces of hardware that all work together</a:t>
            </a:r>
          </a:p>
          <a:p>
            <a:pPr lvl="1" eaLnBrk="1" hangingPunct="1"/>
            <a:r>
              <a:rPr lang="en-US" altLang="en-US" sz="2400"/>
              <a:t>Each piece of hardware does its own work</a:t>
            </a:r>
          </a:p>
          <a:p>
            <a:pPr eaLnBrk="1" hangingPunct="1"/>
            <a:r>
              <a:rPr lang="en-US" altLang="en-US" sz="2800"/>
              <a:t>A typical computer system contains:</a:t>
            </a:r>
          </a:p>
          <a:p>
            <a:pPr lvl="1" eaLnBrk="1" hangingPunct="1"/>
            <a:r>
              <a:rPr lang="en-US" altLang="en-US" sz="2400"/>
              <a:t>The CPU</a:t>
            </a:r>
          </a:p>
          <a:p>
            <a:pPr lvl="1" eaLnBrk="1" hangingPunct="1"/>
            <a:r>
              <a:rPr lang="en-US" altLang="en-US" sz="2400"/>
              <a:t>Main memory</a:t>
            </a:r>
          </a:p>
          <a:p>
            <a:pPr lvl="1" eaLnBrk="1" hangingPunct="1"/>
            <a:r>
              <a:rPr lang="en-US" altLang="en-US" sz="2400"/>
              <a:t>Secondary storage devices</a:t>
            </a:r>
          </a:p>
          <a:p>
            <a:pPr lvl="1" eaLnBrk="1" hangingPunct="1"/>
            <a:r>
              <a:rPr lang="en-US" altLang="en-US" sz="2400"/>
              <a:t>Input devices</a:t>
            </a:r>
          </a:p>
          <a:p>
            <a:pPr lvl="1" eaLnBrk="1" hangingPunct="1"/>
            <a:r>
              <a:rPr lang="en-US" altLang="en-US" sz="2400"/>
              <a:t>Output devices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CPU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central processing unit is the part that actually runs programs</a:t>
            </a:r>
          </a:p>
          <a:p>
            <a:pPr lvl="1" eaLnBrk="1" hangingPunct="1"/>
            <a:r>
              <a:rPr lang="en-US" altLang="en-US"/>
              <a:t>The most important part of a computer</a:t>
            </a:r>
          </a:p>
          <a:p>
            <a:pPr lvl="1" eaLnBrk="1" hangingPunct="1"/>
            <a:r>
              <a:rPr lang="en-US" altLang="en-US"/>
              <a:t>Today CPUs are microprocessor</a:t>
            </a:r>
          </a:p>
          <a:p>
            <a:pPr lvl="1" eaLnBrk="1" hangingPunct="1"/>
            <a:r>
              <a:rPr lang="en-US" altLang="en-US"/>
              <a:t>Commonly used CPU vendors are Intel and AMD</a:t>
            </a:r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 Memory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computer’s work area</a:t>
            </a:r>
          </a:p>
          <a:p>
            <a:pPr eaLnBrk="1" hangingPunct="1"/>
            <a:r>
              <a:rPr lang="en-US" altLang="en-US" sz="2800"/>
              <a:t>Where the computer loads instructions of programs and data for processing</a:t>
            </a:r>
          </a:p>
          <a:p>
            <a:pPr eaLnBrk="1" hangingPunct="1"/>
            <a:r>
              <a:rPr lang="en-US" altLang="en-US" sz="2800"/>
              <a:t>Commonly known as RAM, random-access memory</a:t>
            </a:r>
          </a:p>
          <a:p>
            <a:pPr lvl="1" eaLnBrk="1" hangingPunct="1"/>
            <a:r>
              <a:rPr lang="en-US" altLang="en-US" sz="2400"/>
              <a:t>Designed for CPUs to quickly access data stored at any random location in the RAM</a:t>
            </a:r>
          </a:p>
          <a:p>
            <a:pPr eaLnBrk="1" hangingPunct="1"/>
            <a:r>
              <a:rPr lang="en-US" altLang="en-US" sz="2800"/>
              <a:t>They are a volatile type of memory</a:t>
            </a:r>
          </a:p>
          <a:p>
            <a:pPr lvl="1" eaLnBrk="1" hangingPunct="1"/>
            <a:r>
              <a:rPr lang="en-US" altLang="en-US" sz="2400"/>
              <a:t>When the computer is powered off, the contents in RAM are erased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Secondary Storage Devices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Devices that can hold data for long periods of time, even when the power is off</a:t>
            </a:r>
          </a:p>
          <a:p>
            <a:pPr lvl="1" eaLnBrk="1" hangingPunct="1"/>
            <a:r>
              <a:rPr lang="en-US" altLang="en-US" sz="2400"/>
              <a:t>Where important data and system files are stored</a:t>
            </a:r>
          </a:p>
          <a:p>
            <a:pPr lvl="1" eaLnBrk="1" hangingPunct="1"/>
            <a:r>
              <a:rPr lang="en-US" altLang="en-US" sz="2400"/>
              <a:t>Most commonly used is the </a:t>
            </a:r>
            <a:r>
              <a:rPr lang="en-US" altLang="en-US" sz="2400" b="1"/>
              <a:t>disk</a:t>
            </a:r>
            <a:r>
              <a:rPr lang="en-US" altLang="en-US" sz="2400"/>
              <a:t> </a:t>
            </a:r>
            <a:r>
              <a:rPr lang="en-US" altLang="en-US" sz="2400" b="1"/>
              <a:t>drive</a:t>
            </a:r>
            <a:r>
              <a:rPr lang="en-US" altLang="en-US" sz="2400"/>
              <a:t> which stores data by magnetically encoding it onto a circular disk</a:t>
            </a:r>
          </a:p>
          <a:p>
            <a:pPr lvl="1" eaLnBrk="1" hangingPunct="1"/>
            <a:r>
              <a:rPr lang="en-US" altLang="en-US" sz="2400" b="1"/>
              <a:t>Solid</a:t>
            </a:r>
            <a:r>
              <a:rPr lang="en-US" altLang="en-US" sz="2400"/>
              <a:t> </a:t>
            </a:r>
            <a:r>
              <a:rPr lang="en-US" altLang="en-US" sz="2400" b="1"/>
              <a:t>state</a:t>
            </a:r>
            <a:r>
              <a:rPr lang="en-US" altLang="en-US" sz="2400"/>
              <a:t> </a:t>
            </a:r>
            <a:r>
              <a:rPr lang="en-US" altLang="en-US" sz="2400" b="1"/>
              <a:t>drives</a:t>
            </a:r>
            <a:r>
              <a:rPr lang="en-US" altLang="en-US" sz="2400"/>
              <a:t> have no moving parts, and operate faster than a traditional disk drive.</a:t>
            </a:r>
          </a:p>
          <a:p>
            <a:pPr lvl="1" eaLnBrk="1" hangingPunct="1"/>
            <a:r>
              <a:rPr lang="en-US" altLang="en-US" sz="2400"/>
              <a:t>Optical devices such as </a:t>
            </a:r>
            <a:r>
              <a:rPr lang="en-US" altLang="en-US" sz="2400" b="1"/>
              <a:t>DVD-ROMs</a:t>
            </a:r>
            <a:r>
              <a:rPr lang="en-US" altLang="en-US" sz="2400"/>
              <a:t> and </a:t>
            </a:r>
            <a:r>
              <a:rPr lang="en-US" altLang="en-US" sz="2400" b="1"/>
              <a:t>CD-ROMs</a:t>
            </a:r>
            <a:r>
              <a:rPr lang="en-US" altLang="en-US" sz="2400"/>
              <a:t> are also popular</a:t>
            </a:r>
          </a:p>
          <a:p>
            <a:pPr lvl="1" eaLnBrk="1" hangingPunct="1"/>
            <a:r>
              <a:rPr lang="en-US" altLang="en-US" sz="2400" b="1"/>
              <a:t>USB drives</a:t>
            </a:r>
            <a:r>
              <a:rPr lang="en-US" altLang="en-US" sz="2400"/>
              <a:t> and </a:t>
            </a:r>
            <a:r>
              <a:rPr lang="en-US" altLang="en-US" sz="2400" b="1"/>
              <a:t>SD memory cards</a:t>
            </a:r>
            <a:r>
              <a:rPr lang="en-US" altLang="en-US" sz="2400"/>
              <a:t>  are small devices that plug into a port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4A5086"/>
                </a:solidFill>
              </a:rPr>
              <a:t>Copyright © 2017 Pearson Education, Inc.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Input Devices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Input is any data the computer collects from people and devices</a:t>
            </a:r>
          </a:p>
          <a:p>
            <a:pPr eaLnBrk="1" hangingPunct="1"/>
            <a:r>
              <a:rPr lang="en-US" altLang="en-US"/>
              <a:t>Devices that collect the data and send them to the computer are called input devices</a:t>
            </a:r>
          </a:p>
          <a:p>
            <a:pPr eaLnBrk="1" hangingPunct="1"/>
            <a:r>
              <a:rPr lang="en-US" altLang="en-US"/>
              <a:t>Commonly used input devices are touch screens, keyboards, mouses, scanners, microphones, and digital cameras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n-US" sz="1400"/>
              <a:t>Copyright © 2017 Pearson Education,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WCSharp201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SOWCSharp2012</Template>
  <TotalTime>1257</TotalTime>
  <Words>1851</Words>
  <Application>Microsoft Office PowerPoint</Application>
  <PresentationFormat>On-screen Show (4:3)</PresentationFormat>
  <Paragraphs>227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SOWCSharp2012</vt:lpstr>
      <vt:lpstr>Intro to Computer Programming Welcome to CSCI 1205</vt:lpstr>
      <vt:lpstr>Chapter 1</vt:lpstr>
      <vt:lpstr>Topics</vt:lpstr>
      <vt:lpstr>1.1 Introduction</vt:lpstr>
      <vt:lpstr>1.2 Hardware and Software</vt:lpstr>
      <vt:lpstr>The CPU</vt:lpstr>
      <vt:lpstr>Main Memory</vt:lpstr>
      <vt:lpstr>Secondary Storage Devices</vt:lpstr>
      <vt:lpstr>Input Devices</vt:lpstr>
      <vt:lpstr>Output Devices</vt:lpstr>
      <vt:lpstr>Software</vt:lpstr>
      <vt:lpstr>1.3 How Computers Store Data</vt:lpstr>
      <vt:lpstr>Digital and Digital Data</vt:lpstr>
      <vt:lpstr>1.4 How a Program Works</vt:lpstr>
      <vt:lpstr>Programming Languages</vt:lpstr>
      <vt:lpstr>Keywords, Operators, and Syntax</vt:lpstr>
      <vt:lpstr>Compilers and Interpreters</vt:lpstr>
      <vt:lpstr>1.5 Graphical User Interface</vt:lpstr>
      <vt:lpstr>1.6 Objects</vt:lpstr>
      <vt:lpstr>Controls</vt:lpstr>
      <vt:lpstr>The .NET Framework</vt:lpstr>
      <vt:lpstr>1.7 The Program Development Process</vt:lpstr>
      <vt:lpstr>Algorithm, Pseudocode, Flowchart</vt:lpstr>
      <vt:lpstr>1.8 Getting Started with the Visual Studio Environment</vt:lpstr>
      <vt:lpstr>1.8 Getting Started with the Visual Studio Environment</vt:lpstr>
      <vt:lpstr>1.8 Getting Started with the Visual Studio Environment</vt:lpstr>
      <vt:lpstr>1.8 Getting Started with the Visual Studio Environment</vt:lpstr>
      <vt:lpstr>1.8 Getting Started with the Visual Studio Environment</vt:lpstr>
      <vt:lpstr>Menu Bar and Standard Toolbar</vt:lpstr>
      <vt:lpstr>The Toolbox</vt:lpstr>
      <vt:lpstr>The Toolbox</vt:lpstr>
      <vt:lpstr>Tooltips</vt:lpstr>
      <vt:lpstr>Docked and Floating Windows</vt:lpstr>
      <vt:lpstr>Projects and Solutions</vt:lpstr>
      <vt:lpstr>Specifying the Project Name</vt:lpstr>
      <vt:lpstr>Displaying the Designer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usnidem</dc:creator>
  <cp:lastModifiedBy>Bobbi</cp:lastModifiedBy>
  <cp:revision>72</cp:revision>
  <dcterms:created xsi:type="dcterms:W3CDTF">2011-03-14T17:08:04Z</dcterms:created>
  <dcterms:modified xsi:type="dcterms:W3CDTF">2019-08-25T16:04:33Z</dcterms:modified>
</cp:coreProperties>
</file>